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15"/>
  </p:notesMasterIdLst>
  <p:sldIdLst>
    <p:sldId id="256" r:id="rId5"/>
    <p:sldId id="257" r:id="rId6"/>
    <p:sldId id="260" r:id="rId7"/>
    <p:sldId id="286" r:id="rId8"/>
    <p:sldId id="280" r:id="rId9"/>
    <p:sldId id="283" r:id="rId10"/>
    <p:sldId id="282" r:id="rId11"/>
    <p:sldId id="281" r:id="rId12"/>
    <p:sldId id="277" r:id="rId13"/>
    <p:sldId id="271" r:id="rId1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8A7E0"/>
    <a:srgbClr val="FF93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669"/>
    <p:restoredTop sz="83333"/>
  </p:normalViewPr>
  <p:slideViewPr>
    <p:cSldViewPr snapToGrid="0" snapToObjects="1">
      <p:cViewPr varScale="1">
        <p:scale>
          <a:sx n="60" d="100"/>
          <a:sy n="60" d="100"/>
        </p:scale>
        <p:origin x="1152" y="66"/>
      </p:cViewPr>
      <p:guideLst/>
    </p:cSldViewPr>
  </p:slideViewPr>
  <p:notesTextViewPr>
    <p:cViewPr>
      <p:scale>
        <a:sx n="1" d="1"/>
        <a:sy n="1" d="1"/>
      </p:scale>
      <p:origin x="0" y="0"/>
    </p:cViewPr>
  </p:notesTextViewPr>
  <p:sorterViewPr>
    <p:cViewPr>
      <p:scale>
        <a:sx n="80" d="100"/>
        <a:sy n="8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presProps" Target="presProps.xml"/><Relationship Id="rId20"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hloe Purcell" userId="63a8ec87-d6be-4446-b9e6-222d5ad8c2bd" providerId="ADAL" clId="{BBF43D4F-0C39-4B37-8C9A-20C6948A3223}"/>
    <pc:docChg chg="custSel modSld">
      <pc:chgData name="Chloe Purcell" userId="63a8ec87-d6be-4446-b9e6-222d5ad8c2bd" providerId="ADAL" clId="{BBF43D4F-0C39-4B37-8C9A-20C6948A3223}" dt="2020-11-12T08:48:40.797" v="3" actId="27636"/>
      <pc:docMkLst>
        <pc:docMk/>
      </pc:docMkLst>
      <pc:sldChg chg="modNotesTx">
        <pc:chgData name="Chloe Purcell" userId="63a8ec87-d6be-4446-b9e6-222d5ad8c2bd" providerId="ADAL" clId="{BBF43D4F-0C39-4B37-8C9A-20C6948A3223}" dt="2020-11-12T08:48:32.737" v="1" actId="20577"/>
        <pc:sldMkLst>
          <pc:docMk/>
          <pc:sldMk cId="2278683900" sldId="256"/>
        </pc:sldMkLst>
      </pc:sldChg>
      <pc:sldChg chg="modSp mod">
        <pc:chgData name="Chloe Purcell" userId="63a8ec87-d6be-4446-b9e6-222d5ad8c2bd" providerId="ADAL" clId="{BBF43D4F-0C39-4B37-8C9A-20C6948A3223}" dt="2020-11-12T08:48:40.797" v="3" actId="27636"/>
        <pc:sldMkLst>
          <pc:docMk/>
          <pc:sldMk cId="433346371" sldId="286"/>
        </pc:sldMkLst>
        <pc:spChg chg="mod">
          <ac:chgData name="Chloe Purcell" userId="63a8ec87-d6be-4446-b9e6-222d5ad8c2bd" providerId="ADAL" clId="{BBF43D4F-0C39-4B37-8C9A-20C6948A3223}" dt="2020-11-12T08:48:40.797" v="3" actId="27636"/>
          <ac:spMkLst>
            <pc:docMk/>
            <pc:sldMk cId="433346371" sldId="286"/>
            <ac:spMk id="7" creationId="{95646A29-192D-D646-BDCC-AA040ED24CAF}"/>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F90C675-9671-B743-85D4-8D47E89CC98A}" type="datetimeFigureOut">
              <a:rPr lang="en-US" smtClean="0"/>
              <a:t>11/12/2020</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C6E8CB5-2A9F-394B-8DB6-B2BA1EF28692}" type="slidenum">
              <a:rPr lang="en-US" smtClean="0"/>
              <a:t>‹#›</a:t>
            </a:fld>
            <a:endParaRPr lang="en-US"/>
          </a:p>
        </p:txBody>
      </p:sp>
    </p:spTree>
    <p:extLst>
      <p:ext uri="{BB962C8B-B14F-4D97-AF65-F5344CB8AC3E}">
        <p14:creationId xmlns:p14="http://schemas.microsoft.com/office/powerpoint/2010/main" val="195566447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https://youtu.be/sQ-8b4tjv-w</a:t>
            </a:r>
          </a:p>
          <a:p>
            <a:r>
              <a:rPr lang="en-GB" dirty="0"/>
              <a:t>Please ensure you have fully read the accompanying teacher notes and explanations before teaching this lesson.</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solidFill>
                  <a:srgbClr val="000000"/>
                </a:solidFill>
                <a:latin typeface="Calibri" panose="020F0502020204030204" pitchFamily="34" charset="0"/>
                <a:ea typeface="Times New Roman" panose="02020603050405020304" pitchFamily="18" charset="0"/>
              </a:rPr>
              <a:t>This resource has been produced by Safe! in conjunction with The Cherwell School (L. Dorn and R. Hancock) 2020. </a:t>
            </a:r>
            <a:endParaRPr lang="en-GB" sz="1800" dirty="0">
              <a:latin typeface="Times New Roman" panose="02020603050405020304" pitchFamily="18" charset="0"/>
              <a:ea typeface="Times New Roman" panose="02020603050405020304" pitchFamily="18" charset="0"/>
            </a:endParaRPr>
          </a:p>
          <a:p>
            <a:endParaRPr lang="en-GB" dirty="0"/>
          </a:p>
        </p:txBody>
      </p:sp>
      <p:sp>
        <p:nvSpPr>
          <p:cNvPr id="4" name="Slide Number Placeholder 3"/>
          <p:cNvSpPr>
            <a:spLocks noGrp="1"/>
          </p:cNvSpPr>
          <p:nvPr>
            <p:ph type="sldNum" sz="quarter" idx="5"/>
          </p:nvPr>
        </p:nvSpPr>
        <p:spPr/>
        <p:txBody>
          <a:bodyPr/>
          <a:lstStyle/>
          <a:p>
            <a:fld id="{DC6E8CB5-2A9F-394B-8DB6-B2BA1EF28692}" type="slidenum">
              <a:rPr lang="en-US" smtClean="0"/>
              <a:t>1</a:t>
            </a:fld>
            <a:endParaRPr lang="en-US"/>
          </a:p>
        </p:txBody>
      </p:sp>
    </p:spTree>
    <p:extLst>
      <p:ext uri="{BB962C8B-B14F-4D97-AF65-F5344CB8AC3E}">
        <p14:creationId xmlns:p14="http://schemas.microsoft.com/office/powerpoint/2010/main" val="350683957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solidFill>
                  <a:srgbClr val="000000"/>
                </a:solidFill>
                <a:latin typeface="Calibri" panose="020F0502020204030204" pitchFamily="34" charset="0"/>
                <a:ea typeface="Times New Roman" panose="02020603050405020304" pitchFamily="18" charset="0"/>
              </a:rPr>
              <a:t>This resource has been produced by Safe! in conjunction with The Cherwell School (L. Dorn and R. Hancock) 2020. </a:t>
            </a:r>
            <a:endParaRPr lang="en-GB" sz="1800" dirty="0">
              <a:latin typeface="Times New Roman" panose="02020603050405020304" pitchFamily="18" charset="0"/>
              <a:ea typeface="Times New Roman" panose="02020603050405020304" pitchFamily="18" charset="0"/>
            </a:endParaRPr>
          </a:p>
          <a:p>
            <a:br>
              <a:rPr lang="en-GB" dirty="0"/>
            </a:br>
            <a:endParaRPr lang="en-US" dirty="0"/>
          </a:p>
        </p:txBody>
      </p:sp>
      <p:sp>
        <p:nvSpPr>
          <p:cNvPr id="4" name="Slide Number Placeholder 3"/>
          <p:cNvSpPr>
            <a:spLocks noGrp="1"/>
          </p:cNvSpPr>
          <p:nvPr>
            <p:ph type="sldNum" sz="quarter" idx="5"/>
          </p:nvPr>
        </p:nvSpPr>
        <p:spPr/>
        <p:txBody>
          <a:bodyPr/>
          <a:lstStyle/>
          <a:p>
            <a:fld id="{DC6E8CB5-2A9F-394B-8DB6-B2BA1EF28692}" type="slidenum">
              <a:rPr lang="en-US" smtClean="0"/>
              <a:t>10</a:t>
            </a:fld>
            <a:endParaRPr lang="en-US"/>
          </a:p>
        </p:txBody>
      </p:sp>
    </p:spTree>
    <p:extLst>
      <p:ext uri="{BB962C8B-B14F-4D97-AF65-F5344CB8AC3E}">
        <p14:creationId xmlns:p14="http://schemas.microsoft.com/office/powerpoint/2010/main" val="2827400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endParaRPr lang="en-US" dirty="0"/>
          </a:p>
        </p:txBody>
      </p:sp>
      <p:sp>
        <p:nvSpPr>
          <p:cNvPr id="4" name="Slide Number Placeholder 3"/>
          <p:cNvSpPr>
            <a:spLocks noGrp="1"/>
          </p:cNvSpPr>
          <p:nvPr>
            <p:ph type="sldNum" sz="quarter" idx="5"/>
          </p:nvPr>
        </p:nvSpPr>
        <p:spPr/>
        <p:txBody>
          <a:bodyPr/>
          <a:lstStyle/>
          <a:p>
            <a:fld id="{DC6E8CB5-2A9F-394B-8DB6-B2BA1EF28692}" type="slidenum">
              <a:rPr lang="en-US" smtClean="0"/>
              <a:t>2</a:t>
            </a:fld>
            <a:endParaRPr lang="en-US"/>
          </a:p>
        </p:txBody>
      </p:sp>
    </p:spTree>
    <p:extLst>
      <p:ext uri="{BB962C8B-B14F-4D97-AF65-F5344CB8AC3E}">
        <p14:creationId xmlns:p14="http://schemas.microsoft.com/office/powerpoint/2010/main" val="110614518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br>
              <a:rPr lang="en-GB" dirty="0"/>
            </a:br>
            <a:br>
              <a:rPr lang="en-GB" dirty="0"/>
            </a:br>
            <a:endParaRPr lang="en-US" dirty="0"/>
          </a:p>
        </p:txBody>
      </p:sp>
      <p:sp>
        <p:nvSpPr>
          <p:cNvPr id="4" name="Slide Number Placeholder 3"/>
          <p:cNvSpPr>
            <a:spLocks noGrp="1"/>
          </p:cNvSpPr>
          <p:nvPr>
            <p:ph type="sldNum" sz="quarter" idx="5"/>
          </p:nvPr>
        </p:nvSpPr>
        <p:spPr/>
        <p:txBody>
          <a:bodyPr/>
          <a:lstStyle/>
          <a:p>
            <a:fld id="{DC6E8CB5-2A9F-394B-8DB6-B2BA1EF28692}" type="slidenum">
              <a:rPr lang="en-US" smtClean="0"/>
              <a:t>3</a:t>
            </a:fld>
            <a:endParaRPr lang="en-US"/>
          </a:p>
        </p:txBody>
      </p:sp>
    </p:spTree>
    <p:extLst>
      <p:ext uri="{BB962C8B-B14F-4D97-AF65-F5344CB8AC3E}">
        <p14:creationId xmlns:p14="http://schemas.microsoft.com/office/powerpoint/2010/main" val="46786182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i="0" u="none" strike="noStrike" kern="1200" dirty="0">
                <a:solidFill>
                  <a:schemeClr val="tx1"/>
                </a:solidFill>
                <a:effectLst/>
                <a:latin typeface="+mn-lt"/>
                <a:ea typeface="+mn-ea"/>
                <a:cs typeface="+mn-cs"/>
              </a:rPr>
              <a:t>Teacher/Student Resource</a:t>
            </a:r>
            <a:r>
              <a:rPr lang="en-GB" sz="1200" b="0" i="0" u="none" strike="noStrike" kern="1200" dirty="0">
                <a:solidFill>
                  <a:schemeClr val="tx1"/>
                </a:solidFill>
                <a:effectLst/>
                <a:latin typeface="+mn-lt"/>
                <a:ea typeface="+mn-ea"/>
                <a:cs typeface="+mn-cs"/>
              </a:rPr>
              <a:t>: Appendix 3. Spotting Signs of Manipulation</a:t>
            </a:r>
          </a:p>
        </p:txBody>
      </p:sp>
      <p:sp>
        <p:nvSpPr>
          <p:cNvPr id="4" name="Slide Number Placeholder 3"/>
          <p:cNvSpPr>
            <a:spLocks noGrp="1"/>
          </p:cNvSpPr>
          <p:nvPr>
            <p:ph type="sldNum" sz="quarter" idx="5"/>
          </p:nvPr>
        </p:nvSpPr>
        <p:spPr/>
        <p:txBody>
          <a:bodyPr/>
          <a:lstStyle/>
          <a:p>
            <a:fld id="{DC6E8CB5-2A9F-394B-8DB6-B2BA1EF28692}" type="slidenum">
              <a:rPr lang="en-US" smtClean="0"/>
              <a:t>4</a:t>
            </a:fld>
            <a:endParaRPr lang="en-US"/>
          </a:p>
        </p:txBody>
      </p:sp>
    </p:spTree>
    <p:extLst>
      <p:ext uri="{BB962C8B-B14F-4D97-AF65-F5344CB8AC3E}">
        <p14:creationId xmlns:p14="http://schemas.microsoft.com/office/powerpoint/2010/main" val="254120187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endParaRPr lang="en-US" dirty="0"/>
          </a:p>
        </p:txBody>
      </p:sp>
      <p:sp>
        <p:nvSpPr>
          <p:cNvPr id="4" name="Slide Number Placeholder 3"/>
          <p:cNvSpPr>
            <a:spLocks noGrp="1"/>
          </p:cNvSpPr>
          <p:nvPr>
            <p:ph type="sldNum" sz="quarter" idx="5"/>
          </p:nvPr>
        </p:nvSpPr>
        <p:spPr/>
        <p:txBody>
          <a:bodyPr/>
          <a:lstStyle/>
          <a:p>
            <a:fld id="{DC6E8CB5-2A9F-394B-8DB6-B2BA1EF28692}" type="slidenum">
              <a:rPr lang="en-US" smtClean="0"/>
              <a:t>5</a:t>
            </a:fld>
            <a:endParaRPr lang="en-US"/>
          </a:p>
        </p:txBody>
      </p:sp>
    </p:spTree>
    <p:extLst>
      <p:ext uri="{BB962C8B-B14F-4D97-AF65-F5344CB8AC3E}">
        <p14:creationId xmlns:p14="http://schemas.microsoft.com/office/powerpoint/2010/main" val="120258955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GB" sz="1200" b="1" i="0" u="none" strike="noStrike" kern="1200" dirty="0">
                <a:solidFill>
                  <a:schemeClr val="tx1"/>
                </a:solidFill>
                <a:effectLst/>
                <a:latin typeface="+mn-lt"/>
                <a:ea typeface="+mn-ea"/>
                <a:cs typeface="+mn-cs"/>
              </a:rPr>
              <a:t>Teacher/Student Resource</a:t>
            </a:r>
            <a:r>
              <a:rPr lang="en-GB" sz="1200" b="0" i="0" u="none" strike="noStrike" kern="1200" dirty="0">
                <a:solidFill>
                  <a:schemeClr val="tx1"/>
                </a:solidFill>
                <a:effectLst/>
                <a:latin typeface="+mn-lt"/>
                <a:ea typeface="+mn-ea"/>
                <a:cs typeface="+mn-cs"/>
              </a:rPr>
              <a:t>: Appendix 4. Key events of story that lead to slippery slope Rob and Tyrone find themselves on. Needs to be cut up and mixed before the lesson. </a:t>
            </a:r>
            <a:endParaRPr lang="en-US" dirty="0"/>
          </a:p>
        </p:txBody>
      </p:sp>
      <p:sp>
        <p:nvSpPr>
          <p:cNvPr id="4" name="Slide Number Placeholder 3"/>
          <p:cNvSpPr>
            <a:spLocks noGrp="1"/>
          </p:cNvSpPr>
          <p:nvPr>
            <p:ph type="sldNum" sz="quarter" idx="5"/>
          </p:nvPr>
        </p:nvSpPr>
        <p:spPr/>
        <p:txBody>
          <a:bodyPr/>
          <a:lstStyle/>
          <a:p>
            <a:fld id="{DC6E8CB5-2A9F-394B-8DB6-B2BA1EF28692}" type="slidenum">
              <a:rPr lang="en-US" smtClean="0"/>
              <a:t>6</a:t>
            </a:fld>
            <a:endParaRPr lang="en-US"/>
          </a:p>
        </p:txBody>
      </p:sp>
    </p:spTree>
    <p:extLst>
      <p:ext uri="{BB962C8B-B14F-4D97-AF65-F5344CB8AC3E}">
        <p14:creationId xmlns:p14="http://schemas.microsoft.com/office/powerpoint/2010/main" val="39263857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endParaRPr lang="en-GB" b="0" dirty="0">
              <a:effectLst/>
            </a:endParaRPr>
          </a:p>
          <a:p>
            <a:endParaRPr lang="en-US" dirty="0"/>
          </a:p>
        </p:txBody>
      </p:sp>
      <p:sp>
        <p:nvSpPr>
          <p:cNvPr id="4" name="Slide Number Placeholder 3"/>
          <p:cNvSpPr>
            <a:spLocks noGrp="1"/>
          </p:cNvSpPr>
          <p:nvPr>
            <p:ph type="sldNum" sz="quarter" idx="5"/>
          </p:nvPr>
        </p:nvSpPr>
        <p:spPr/>
        <p:txBody>
          <a:bodyPr/>
          <a:lstStyle/>
          <a:p>
            <a:fld id="{DC6E8CB5-2A9F-394B-8DB6-B2BA1EF28692}" type="slidenum">
              <a:rPr lang="en-US" smtClean="0"/>
              <a:t>7</a:t>
            </a:fld>
            <a:endParaRPr lang="en-US"/>
          </a:p>
        </p:txBody>
      </p:sp>
    </p:spTree>
    <p:extLst>
      <p:ext uri="{BB962C8B-B14F-4D97-AF65-F5344CB8AC3E}">
        <p14:creationId xmlns:p14="http://schemas.microsoft.com/office/powerpoint/2010/main" val="8464680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Teacher explanation to launch into activity four</a:t>
            </a:r>
            <a:endParaRPr lang="en-GB" b="0" dirty="0">
              <a:effectLst/>
            </a:endParaRPr>
          </a:p>
          <a:p>
            <a:endParaRPr lang="en-US" dirty="0"/>
          </a:p>
        </p:txBody>
      </p:sp>
      <p:sp>
        <p:nvSpPr>
          <p:cNvPr id="4" name="Slide Number Placeholder 3"/>
          <p:cNvSpPr>
            <a:spLocks noGrp="1"/>
          </p:cNvSpPr>
          <p:nvPr>
            <p:ph type="sldNum" sz="quarter" idx="5"/>
          </p:nvPr>
        </p:nvSpPr>
        <p:spPr/>
        <p:txBody>
          <a:bodyPr/>
          <a:lstStyle/>
          <a:p>
            <a:fld id="{DC6E8CB5-2A9F-394B-8DB6-B2BA1EF28692}" type="slidenum">
              <a:rPr lang="en-US" smtClean="0"/>
              <a:t>8</a:t>
            </a:fld>
            <a:endParaRPr lang="en-US"/>
          </a:p>
        </p:txBody>
      </p:sp>
    </p:spTree>
    <p:extLst>
      <p:ext uri="{BB962C8B-B14F-4D97-AF65-F5344CB8AC3E}">
        <p14:creationId xmlns:p14="http://schemas.microsoft.com/office/powerpoint/2010/main" val="90000435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i="0" u="none" strike="noStrike" kern="1200" dirty="0">
                <a:solidFill>
                  <a:schemeClr val="tx1"/>
                </a:solidFill>
                <a:effectLst/>
                <a:latin typeface="+mn-lt"/>
                <a:ea typeface="+mn-ea"/>
                <a:cs typeface="+mn-cs"/>
              </a:rPr>
              <a:t>Teacher/Student Resource</a:t>
            </a:r>
            <a:r>
              <a:rPr lang="en-GB" sz="1200" b="0" i="0" u="none" strike="noStrike" kern="1200" dirty="0">
                <a:solidFill>
                  <a:schemeClr val="tx1"/>
                </a:solidFill>
                <a:effectLst/>
                <a:latin typeface="+mn-lt"/>
                <a:ea typeface="+mn-ea"/>
                <a:cs typeface="+mn-cs"/>
              </a:rPr>
              <a:t>: Appendix 5. Signs of Exploitation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b="0" i="0" u="none" strike="noStrike" kern="1200" dirty="0">
              <a:solidFill>
                <a:schemeClr val="tx1"/>
              </a:solidFill>
              <a:effectLst/>
              <a:latin typeface="+mn-lt"/>
              <a:ea typeface="+mn-ea"/>
              <a:cs typeface="+mn-cs"/>
            </a:endParaRPr>
          </a:p>
          <a:p>
            <a:pPr rtl="0"/>
            <a:r>
              <a:rPr lang="en-GB" sz="1200" b="1" i="0" u="none" strike="noStrike" kern="1200" dirty="0">
                <a:solidFill>
                  <a:schemeClr val="tx1"/>
                </a:solidFill>
                <a:effectLst/>
                <a:latin typeface="+mn-lt"/>
                <a:ea typeface="+mn-ea"/>
                <a:cs typeface="+mn-cs"/>
              </a:rPr>
              <a:t>Extension Activity - When to Act</a:t>
            </a:r>
            <a:endParaRPr lang="en-GB" b="0" dirty="0">
              <a:effectLst/>
            </a:endParaRPr>
          </a:p>
          <a:p>
            <a:pPr rtl="0"/>
            <a:r>
              <a:rPr lang="en-GB" sz="1200" b="0" i="0" u="none" strike="noStrike" kern="1200" dirty="0">
                <a:solidFill>
                  <a:schemeClr val="tx1"/>
                </a:solidFill>
                <a:effectLst/>
                <a:latin typeface="+mn-lt"/>
                <a:ea typeface="+mn-ea"/>
                <a:cs typeface="+mn-cs"/>
              </a:rPr>
              <a:t>When working with the four scenarios decide whether it is serious enough that you need to alert any trusted adult immediately (there and then) or is serious but can wait until you find a specific adult you trust (for example, your tutor the next morning or your Head of Year at the end of the day).</a:t>
            </a:r>
          </a:p>
          <a:p>
            <a:pPr rtl="0"/>
            <a:endParaRPr lang="en-GB" sz="1200" b="0" i="0" u="none" strike="noStrike" kern="1200" dirty="0">
              <a:solidFill>
                <a:schemeClr val="tx1"/>
              </a:solidFill>
              <a:effectLst/>
              <a:latin typeface="+mn-lt"/>
              <a:ea typeface="+mn-ea"/>
              <a:cs typeface="+mn-cs"/>
            </a:endParaRPr>
          </a:p>
          <a:p>
            <a:pPr rtl="0"/>
            <a:r>
              <a:rPr lang="en-GB" sz="1200" b="1" i="0" u="none" strike="noStrike" kern="1200" dirty="0">
                <a:solidFill>
                  <a:schemeClr val="tx1"/>
                </a:solidFill>
                <a:effectLst/>
                <a:latin typeface="+mn-lt"/>
                <a:ea typeface="+mn-ea"/>
                <a:cs typeface="+mn-cs"/>
              </a:rPr>
              <a:t>Note: </a:t>
            </a:r>
            <a:r>
              <a:rPr lang="en-GB" sz="1200" b="0" i="0" u="none" strike="noStrike" kern="1200" dirty="0">
                <a:solidFill>
                  <a:schemeClr val="tx1"/>
                </a:solidFill>
                <a:effectLst/>
                <a:latin typeface="+mn-lt"/>
                <a:ea typeface="+mn-ea"/>
                <a:cs typeface="+mn-cs"/>
              </a:rPr>
              <a:t>How to raise concerns is covered at the start of Lesson Three but you may choose to teach the activities Signs of Exploitation and Raising Concerns together.</a:t>
            </a:r>
            <a:endParaRPr lang="en-GB" b="0" dirty="0">
              <a:effectLst/>
            </a:endParaRPr>
          </a:p>
          <a:p>
            <a:br>
              <a:rPr lang="en-GB" dirty="0"/>
            </a:br>
            <a:endParaRPr lang="en-US" dirty="0"/>
          </a:p>
          <a:p>
            <a:endParaRPr lang="en-US" dirty="0"/>
          </a:p>
        </p:txBody>
      </p:sp>
      <p:sp>
        <p:nvSpPr>
          <p:cNvPr id="4" name="Slide Number Placeholder 3"/>
          <p:cNvSpPr>
            <a:spLocks noGrp="1"/>
          </p:cNvSpPr>
          <p:nvPr>
            <p:ph type="sldNum" sz="quarter" idx="5"/>
          </p:nvPr>
        </p:nvSpPr>
        <p:spPr/>
        <p:txBody>
          <a:bodyPr/>
          <a:lstStyle/>
          <a:p>
            <a:fld id="{DC6E8CB5-2A9F-394B-8DB6-B2BA1EF28692}" type="slidenum">
              <a:rPr lang="en-US" smtClean="0"/>
              <a:t>9</a:t>
            </a:fld>
            <a:endParaRPr lang="en-US"/>
          </a:p>
        </p:txBody>
      </p:sp>
    </p:spTree>
    <p:extLst>
      <p:ext uri="{BB962C8B-B14F-4D97-AF65-F5344CB8AC3E}">
        <p14:creationId xmlns:p14="http://schemas.microsoft.com/office/powerpoint/2010/main" val="357072682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588610-7B03-254D-8924-4116C2718627}"/>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312506FD-0F07-224F-BBCB-58B8EB8C046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64905868-F028-3244-9E8E-2CC5EEA1B6BE}"/>
              </a:ext>
            </a:extLst>
          </p:cNvPr>
          <p:cNvSpPr>
            <a:spLocks noGrp="1"/>
          </p:cNvSpPr>
          <p:nvPr>
            <p:ph type="dt" sz="half" idx="10"/>
          </p:nvPr>
        </p:nvSpPr>
        <p:spPr/>
        <p:txBody>
          <a:bodyPr/>
          <a:lstStyle/>
          <a:p>
            <a:fld id="{1D2FD5AC-6D0B-7F41-A729-B534110D8D54}" type="datetimeFigureOut">
              <a:rPr lang="en-US" smtClean="0"/>
              <a:t>11/12/2020</a:t>
            </a:fld>
            <a:endParaRPr lang="en-US"/>
          </a:p>
        </p:txBody>
      </p:sp>
      <p:sp>
        <p:nvSpPr>
          <p:cNvPr id="5" name="Footer Placeholder 4">
            <a:extLst>
              <a:ext uri="{FF2B5EF4-FFF2-40B4-BE49-F238E27FC236}">
                <a16:creationId xmlns:a16="http://schemas.microsoft.com/office/drawing/2014/main" id="{4B305E4F-45FA-7E42-AFB9-2A74B66ECBB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64D8F7A-AC0D-954D-90C4-E3B2695406AB}"/>
              </a:ext>
            </a:extLst>
          </p:cNvPr>
          <p:cNvSpPr>
            <a:spLocks noGrp="1"/>
          </p:cNvSpPr>
          <p:nvPr>
            <p:ph type="sldNum" sz="quarter" idx="12"/>
          </p:nvPr>
        </p:nvSpPr>
        <p:spPr/>
        <p:txBody>
          <a:bodyPr/>
          <a:lstStyle/>
          <a:p>
            <a:fld id="{5074F7CD-575E-8A4C-8122-164C9A408EFF}" type="slidenum">
              <a:rPr lang="en-US" smtClean="0"/>
              <a:t>‹#›</a:t>
            </a:fld>
            <a:endParaRPr lang="en-US"/>
          </a:p>
        </p:txBody>
      </p:sp>
    </p:spTree>
    <p:extLst>
      <p:ext uri="{BB962C8B-B14F-4D97-AF65-F5344CB8AC3E}">
        <p14:creationId xmlns:p14="http://schemas.microsoft.com/office/powerpoint/2010/main" val="409080895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095F3F-B85B-874B-8B24-0C2E14980463}"/>
              </a:ext>
            </a:extLst>
          </p:cNvPr>
          <p:cNvSpPr>
            <a:spLocks noGrp="1"/>
          </p:cNvSpPr>
          <p:nvPr>
            <p:ph type="title"/>
          </p:nvPr>
        </p:nvSpPr>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11154E86-4500-8743-B88C-C4034EFE42DC}"/>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34A74BF7-BC30-FB4A-8A2C-A6F5B82E406E}"/>
              </a:ext>
            </a:extLst>
          </p:cNvPr>
          <p:cNvSpPr>
            <a:spLocks noGrp="1"/>
          </p:cNvSpPr>
          <p:nvPr>
            <p:ph type="dt" sz="half" idx="10"/>
          </p:nvPr>
        </p:nvSpPr>
        <p:spPr/>
        <p:txBody>
          <a:bodyPr/>
          <a:lstStyle/>
          <a:p>
            <a:fld id="{1D2FD5AC-6D0B-7F41-A729-B534110D8D54}" type="datetimeFigureOut">
              <a:rPr lang="en-US" smtClean="0"/>
              <a:t>11/12/2020</a:t>
            </a:fld>
            <a:endParaRPr lang="en-US"/>
          </a:p>
        </p:txBody>
      </p:sp>
      <p:sp>
        <p:nvSpPr>
          <p:cNvPr id="5" name="Footer Placeholder 4">
            <a:extLst>
              <a:ext uri="{FF2B5EF4-FFF2-40B4-BE49-F238E27FC236}">
                <a16:creationId xmlns:a16="http://schemas.microsoft.com/office/drawing/2014/main" id="{1E3FCB64-0AB3-454B-8EA1-206AC765CCC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C949BBF-E479-A444-8059-62645C274A75}"/>
              </a:ext>
            </a:extLst>
          </p:cNvPr>
          <p:cNvSpPr>
            <a:spLocks noGrp="1"/>
          </p:cNvSpPr>
          <p:nvPr>
            <p:ph type="sldNum" sz="quarter" idx="12"/>
          </p:nvPr>
        </p:nvSpPr>
        <p:spPr/>
        <p:txBody>
          <a:bodyPr/>
          <a:lstStyle/>
          <a:p>
            <a:fld id="{5074F7CD-575E-8A4C-8122-164C9A408EFF}" type="slidenum">
              <a:rPr lang="en-US" smtClean="0"/>
              <a:t>‹#›</a:t>
            </a:fld>
            <a:endParaRPr lang="en-US"/>
          </a:p>
        </p:txBody>
      </p:sp>
    </p:spTree>
    <p:extLst>
      <p:ext uri="{BB962C8B-B14F-4D97-AF65-F5344CB8AC3E}">
        <p14:creationId xmlns:p14="http://schemas.microsoft.com/office/powerpoint/2010/main" val="36799668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5A76C8FE-595D-2C4C-B9D9-0C7E438AFFC9}"/>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B751AC07-4248-8644-AEB4-B19126B12A3E}"/>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3025872D-EB68-8440-9E7A-6C20B105C80C}"/>
              </a:ext>
            </a:extLst>
          </p:cNvPr>
          <p:cNvSpPr>
            <a:spLocks noGrp="1"/>
          </p:cNvSpPr>
          <p:nvPr>
            <p:ph type="dt" sz="half" idx="10"/>
          </p:nvPr>
        </p:nvSpPr>
        <p:spPr/>
        <p:txBody>
          <a:bodyPr/>
          <a:lstStyle/>
          <a:p>
            <a:fld id="{1D2FD5AC-6D0B-7F41-A729-B534110D8D54}" type="datetimeFigureOut">
              <a:rPr lang="en-US" smtClean="0"/>
              <a:t>11/12/2020</a:t>
            </a:fld>
            <a:endParaRPr lang="en-US"/>
          </a:p>
        </p:txBody>
      </p:sp>
      <p:sp>
        <p:nvSpPr>
          <p:cNvPr id="5" name="Footer Placeholder 4">
            <a:extLst>
              <a:ext uri="{FF2B5EF4-FFF2-40B4-BE49-F238E27FC236}">
                <a16:creationId xmlns:a16="http://schemas.microsoft.com/office/drawing/2014/main" id="{219F9386-FDB8-7048-80BE-D69971D435B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12EE09F-F75B-654F-9418-1E267E0DA2A4}"/>
              </a:ext>
            </a:extLst>
          </p:cNvPr>
          <p:cNvSpPr>
            <a:spLocks noGrp="1"/>
          </p:cNvSpPr>
          <p:nvPr>
            <p:ph type="sldNum" sz="quarter" idx="12"/>
          </p:nvPr>
        </p:nvSpPr>
        <p:spPr/>
        <p:txBody>
          <a:bodyPr/>
          <a:lstStyle/>
          <a:p>
            <a:fld id="{5074F7CD-575E-8A4C-8122-164C9A408EFF}" type="slidenum">
              <a:rPr lang="en-US" smtClean="0"/>
              <a:t>‹#›</a:t>
            </a:fld>
            <a:endParaRPr lang="en-US"/>
          </a:p>
        </p:txBody>
      </p:sp>
    </p:spTree>
    <p:extLst>
      <p:ext uri="{BB962C8B-B14F-4D97-AF65-F5344CB8AC3E}">
        <p14:creationId xmlns:p14="http://schemas.microsoft.com/office/powerpoint/2010/main" val="1475623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5E6C14-4BCC-A145-9CEE-74E85DAF1650}"/>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CEE5667E-EF07-5840-817D-D938D4FDC2F1}"/>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75DAE1CA-3E0C-A447-892D-E65E4BBACCD9}"/>
              </a:ext>
            </a:extLst>
          </p:cNvPr>
          <p:cNvSpPr>
            <a:spLocks noGrp="1"/>
          </p:cNvSpPr>
          <p:nvPr>
            <p:ph type="dt" sz="half" idx="10"/>
          </p:nvPr>
        </p:nvSpPr>
        <p:spPr/>
        <p:txBody>
          <a:bodyPr/>
          <a:lstStyle/>
          <a:p>
            <a:fld id="{1D2FD5AC-6D0B-7F41-A729-B534110D8D54}" type="datetimeFigureOut">
              <a:rPr lang="en-US" smtClean="0"/>
              <a:t>11/12/2020</a:t>
            </a:fld>
            <a:endParaRPr lang="en-US"/>
          </a:p>
        </p:txBody>
      </p:sp>
      <p:sp>
        <p:nvSpPr>
          <p:cNvPr id="5" name="Footer Placeholder 4">
            <a:extLst>
              <a:ext uri="{FF2B5EF4-FFF2-40B4-BE49-F238E27FC236}">
                <a16:creationId xmlns:a16="http://schemas.microsoft.com/office/drawing/2014/main" id="{9160281A-2733-6F4E-AD45-8A76B74F29C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36A7636-5FB2-2B41-8895-4B87B7111FAD}"/>
              </a:ext>
            </a:extLst>
          </p:cNvPr>
          <p:cNvSpPr>
            <a:spLocks noGrp="1"/>
          </p:cNvSpPr>
          <p:nvPr>
            <p:ph type="sldNum" sz="quarter" idx="12"/>
          </p:nvPr>
        </p:nvSpPr>
        <p:spPr/>
        <p:txBody>
          <a:bodyPr/>
          <a:lstStyle/>
          <a:p>
            <a:fld id="{5074F7CD-575E-8A4C-8122-164C9A408EFF}" type="slidenum">
              <a:rPr lang="en-US" smtClean="0"/>
              <a:t>‹#›</a:t>
            </a:fld>
            <a:endParaRPr lang="en-US"/>
          </a:p>
        </p:txBody>
      </p:sp>
    </p:spTree>
    <p:extLst>
      <p:ext uri="{BB962C8B-B14F-4D97-AF65-F5344CB8AC3E}">
        <p14:creationId xmlns:p14="http://schemas.microsoft.com/office/powerpoint/2010/main" val="320546349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706FC4-FC07-FB4C-A5E4-A19AB4903C67}"/>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437882C0-EDD3-3141-9E78-633C22700C3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CCFE6105-454C-ED42-A078-6EF3DF0E8B3B}"/>
              </a:ext>
            </a:extLst>
          </p:cNvPr>
          <p:cNvSpPr>
            <a:spLocks noGrp="1"/>
          </p:cNvSpPr>
          <p:nvPr>
            <p:ph type="dt" sz="half" idx="10"/>
          </p:nvPr>
        </p:nvSpPr>
        <p:spPr/>
        <p:txBody>
          <a:bodyPr/>
          <a:lstStyle/>
          <a:p>
            <a:fld id="{1D2FD5AC-6D0B-7F41-A729-B534110D8D54}" type="datetimeFigureOut">
              <a:rPr lang="en-US" smtClean="0"/>
              <a:t>11/12/2020</a:t>
            </a:fld>
            <a:endParaRPr lang="en-US"/>
          </a:p>
        </p:txBody>
      </p:sp>
      <p:sp>
        <p:nvSpPr>
          <p:cNvPr id="5" name="Footer Placeholder 4">
            <a:extLst>
              <a:ext uri="{FF2B5EF4-FFF2-40B4-BE49-F238E27FC236}">
                <a16:creationId xmlns:a16="http://schemas.microsoft.com/office/drawing/2014/main" id="{72B0AEBF-71C0-E945-838F-7792E90A9B0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0204DB7-0A5F-9347-B76E-D6F9795A6289}"/>
              </a:ext>
            </a:extLst>
          </p:cNvPr>
          <p:cNvSpPr>
            <a:spLocks noGrp="1"/>
          </p:cNvSpPr>
          <p:nvPr>
            <p:ph type="sldNum" sz="quarter" idx="12"/>
          </p:nvPr>
        </p:nvSpPr>
        <p:spPr/>
        <p:txBody>
          <a:bodyPr/>
          <a:lstStyle/>
          <a:p>
            <a:fld id="{5074F7CD-575E-8A4C-8122-164C9A408EFF}" type="slidenum">
              <a:rPr lang="en-US" smtClean="0"/>
              <a:t>‹#›</a:t>
            </a:fld>
            <a:endParaRPr lang="en-US"/>
          </a:p>
        </p:txBody>
      </p:sp>
    </p:spTree>
    <p:extLst>
      <p:ext uri="{BB962C8B-B14F-4D97-AF65-F5344CB8AC3E}">
        <p14:creationId xmlns:p14="http://schemas.microsoft.com/office/powerpoint/2010/main" val="337704007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F7A607-87C8-7D4B-A294-8B63765377E3}"/>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1B29D68D-7F92-174F-8C62-B4237E1D17DF}"/>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4C66341D-417A-1B42-9368-CE2D0BEBAB28}"/>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1704449B-29D0-C84A-B010-576E9475CCDF}"/>
              </a:ext>
            </a:extLst>
          </p:cNvPr>
          <p:cNvSpPr>
            <a:spLocks noGrp="1"/>
          </p:cNvSpPr>
          <p:nvPr>
            <p:ph type="dt" sz="half" idx="10"/>
          </p:nvPr>
        </p:nvSpPr>
        <p:spPr/>
        <p:txBody>
          <a:bodyPr/>
          <a:lstStyle/>
          <a:p>
            <a:fld id="{1D2FD5AC-6D0B-7F41-A729-B534110D8D54}" type="datetimeFigureOut">
              <a:rPr lang="en-US" smtClean="0"/>
              <a:t>11/12/2020</a:t>
            </a:fld>
            <a:endParaRPr lang="en-US"/>
          </a:p>
        </p:txBody>
      </p:sp>
      <p:sp>
        <p:nvSpPr>
          <p:cNvPr id="6" name="Footer Placeholder 5">
            <a:extLst>
              <a:ext uri="{FF2B5EF4-FFF2-40B4-BE49-F238E27FC236}">
                <a16:creationId xmlns:a16="http://schemas.microsoft.com/office/drawing/2014/main" id="{B1DD37B3-3536-FC4E-BD90-CC6074A8AEE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31D4A24-31DC-C54C-8F77-F3EAA9AD6660}"/>
              </a:ext>
            </a:extLst>
          </p:cNvPr>
          <p:cNvSpPr>
            <a:spLocks noGrp="1"/>
          </p:cNvSpPr>
          <p:nvPr>
            <p:ph type="sldNum" sz="quarter" idx="12"/>
          </p:nvPr>
        </p:nvSpPr>
        <p:spPr/>
        <p:txBody>
          <a:bodyPr/>
          <a:lstStyle/>
          <a:p>
            <a:fld id="{5074F7CD-575E-8A4C-8122-164C9A408EFF}" type="slidenum">
              <a:rPr lang="en-US" smtClean="0"/>
              <a:t>‹#›</a:t>
            </a:fld>
            <a:endParaRPr lang="en-US"/>
          </a:p>
        </p:txBody>
      </p:sp>
    </p:spTree>
    <p:extLst>
      <p:ext uri="{BB962C8B-B14F-4D97-AF65-F5344CB8AC3E}">
        <p14:creationId xmlns:p14="http://schemas.microsoft.com/office/powerpoint/2010/main" val="19703886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DB70D8-94C0-BF4B-A7DC-DF44FF01B254}"/>
              </a:ext>
            </a:extLst>
          </p:cNvPr>
          <p:cNvSpPr>
            <a:spLocks noGrp="1"/>
          </p:cNvSpPr>
          <p:nvPr>
            <p:ph type="title"/>
          </p:nvPr>
        </p:nvSpPr>
        <p:spPr>
          <a:xfrm>
            <a:off x="839788" y="365125"/>
            <a:ext cx="10515600" cy="1325563"/>
          </a:xfr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26A816F5-F51E-3C4A-8BED-38E6D80D04B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4A613D53-395E-2C4D-915C-F7CC98AFE4D5}"/>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FE08AF91-CF18-A446-B0D9-B3811849382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18392F58-96CA-0041-A6E8-39E1F35CF96B}"/>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1314DA5D-7C46-6249-9268-11A73FD61E4E}"/>
              </a:ext>
            </a:extLst>
          </p:cNvPr>
          <p:cNvSpPr>
            <a:spLocks noGrp="1"/>
          </p:cNvSpPr>
          <p:nvPr>
            <p:ph type="dt" sz="half" idx="10"/>
          </p:nvPr>
        </p:nvSpPr>
        <p:spPr/>
        <p:txBody>
          <a:bodyPr/>
          <a:lstStyle/>
          <a:p>
            <a:fld id="{1D2FD5AC-6D0B-7F41-A729-B534110D8D54}" type="datetimeFigureOut">
              <a:rPr lang="en-US" smtClean="0"/>
              <a:t>11/12/2020</a:t>
            </a:fld>
            <a:endParaRPr lang="en-US"/>
          </a:p>
        </p:txBody>
      </p:sp>
      <p:sp>
        <p:nvSpPr>
          <p:cNvPr id="8" name="Footer Placeholder 7">
            <a:extLst>
              <a:ext uri="{FF2B5EF4-FFF2-40B4-BE49-F238E27FC236}">
                <a16:creationId xmlns:a16="http://schemas.microsoft.com/office/drawing/2014/main" id="{8E45D159-8C4A-784D-9C5C-B1DDDED3BEBC}"/>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3BE7F52E-8677-0347-B34B-8D00EAC5A5B1}"/>
              </a:ext>
            </a:extLst>
          </p:cNvPr>
          <p:cNvSpPr>
            <a:spLocks noGrp="1"/>
          </p:cNvSpPr>
          <p:nvPr>
            <p:ph type="sldNum" sz="quarter" idx="12"/>
          </p:nvPr>
        </p:nvSpPr>
        <p:spPr/>
        <p:txBody>
          <a:bodyPr/>
          <a:lstStyle/>
          <a:p>
            <a:fld id="{5074F7CD-575E-8A4C-8122-164C9A408EFF}" type="slidenum">
              <a:rPr lang="en-US" smtClean="0"/>
              <a:t>‹#›</a:t>
            </a:fld>
            <a:endParaRPr lang="en-US"/>
          </a:p>
        </p:txBody>
      </p:sp>
    </p:spTree>
    <p:extLst>
      <p:ext uri="{BB962C8B-B14F-4D97-AF65-F5344CB8AC3E}">
        <p14:creationId xmlns:p14="http://schemas.microsoft.com/office/powerpoint/2010/main" val="19273331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BDBB45-2E2A-B14F-9974-5923B192C484}"/>
              </a:ext>
            </a:extLst>
          </p:cNvPr>
          <p:cNvSpPr>
            <a:spLocks noGrp="1"/>
          </p:cNvSpPr>
          <p:nvPr>
            <p:ph type="title"/>
          </p:nvPr>
        </p:nvSpPr>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032DE4F7-448C-B149-A647-199ABAD0D448}"/>
              </a:ext>
            </a:extLst>
          </p:cNvPr>
          <p:cNvSpPr>
            <a:spLocks noGrp="1"/>
          </p:cNvSpPr>
          <p:nvPr>
            <p:ph type="dt" sz="half" idx="10"/>
          </p:nvPr>
        </p:nvSpPr>
        <p:spPr/>
        <p:txBody>
          <a:bodyPr/>
          <a:lstStyle/>
          <a:p>
            <a:fld id="{1D2FD5AC-6D0B-7F41-A729-B534110D8D54}" type="datetimeFigureOut">
              <a:rPr lang="en-US" smtClean="0"/>
              <a:t>11/12/2020</a:t>
            </a:fld>
            <a:endParaRPr lang="en-US"/>
          </a:p>
        </p:txBody>
      </p:sp>
      <p:sp>
        <p:nvSpPr>
          <p:cNvPr id="4" name="Footer Placeholder 3">
            <a:extLst>
              <a:ext uri="{FF2B5EF4-FFF2-40B4-BE49-F238E27FC236}">
                <a16:creationId xmlns:a16="http://schemas.microsoft.com/office/drawing/2014/main" id="{1B057206-3CFB-C940-9D65-61BBD1EDB1E7}"/>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16B97976-66BE-5547-9FEC-F6B72DFB71EA}"/>
              </a:ext>
            </a:extLst>
          </p:cNvPr>
          <p:cNvSpPr>
            <a:spLocks noGrp="1"/>
          </p:cNvSpPr>
          <p:nvPr>
            <p:ph type="sldNum" sz="quarter" idx="12"/>
          </p:nvPr>
        </p:nvSpPr>
        <p:spPr/>
        <p:txBody>
          <a:bodyPr/>
          <a:lstStyle/>
          <a:p>
            <a:fld id="{5074F7CD-575E-8A4C-8122-164C9A408EFF}" type="slidenum">
              <a:rPr lang="en-US" smtClean="0"/>
              <a:t>‹#›</a:t>
            </a:fld>
            <a:endParaRPr lang="en-US"/>
          </a:p>
        </p:txBody>
      </p:sp>
    </p:spTree>
    <p:extLst>
      <p:ext uri="{BB962C8B-B14F-4D97-AF65-F5344CB8AC3E}">
        <p14:creationId xmlns:p14="http://schemas.microsoft.com/office/powerpoint/2010/main" val="278839980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08CCD80-CC2D-8B42-99C0-57A910113C5D}"/>
              </a:ext>
            </a:extLst>
          </p:cNvPr>
          <p:cNvSpPr>
            <a:spLocks noGrp="1"/>
          </p:cNvSpPr>
          <p:nvPr>
            <p:ph type="dt" sz="half" idx="10"/>
          </p:nvPr>
        </p:nvSpPr>
        <p:spPr/>
        <p:txBody>
          <a:bodyPr/>
          <a:lstStyle/>
          <a:p>
            <a:fld id="{1D2FD5AC-6D0B-7F41-A729-B534110D8D54}" type="datetimeFigureOut">
              <a:rPr lang="en-US" smtClean="0"/>
              <a:t>11/12/2020</a:t>
            </a:fld>
            <a:endParaRPr lang="en-US"/>
          </a:p>
        </p:txBody>
      </p:sp>
      <p:sp>
        <p:nvSpPr>
          <p:cNvPr id="3" name="Footer Placeholder 2">
            <a:extLst>
              <a:ext uri="{FF2B5EF4-FFF2-40B4-BE49-F238E27FC236}">
                <a16:creationId xmlns:a16="http://schemas.microsoft.com/office/drawing/2014/main" id="{DFA7E046-BA46-7C44-934F-EF5D42AB351F}"/>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4BE31C74-C380-F345-9F77-C23C0D1E76A2}"/>
              </a:ext>
            </a:extLst>
          </p:cNvPr>
          <p:cNvSpPr>
            <a:spLocks noGrp="1"/>
          </p:cNvSpPr>
          <p:nvPr>
            <p:ph type="sldNum" sz="quarter" idx="12"/>
          </p:nvPr>
        </p:nvSpPr>
        <p:spPr/>
        <p:txBody>
          <a:bodyPr/>
          <a:lstStyle/>
          <a:p>
            <a:fld id="{5074F7CD-575E-8A4C-8122-164C9A408EFF}" type="slidenum">
              <a:rPr lang="en-US" smtClean="0"/>
              <a:t>‹#›</a:t>
            </a:fld>
            <a:endParaRPr lang="en-US"/>
          </a:p>
        </p:txBody>
      </p:sp>
    </p:spTree>
    <p:extLst>
      <p:ext uri="{BB962C8B-B14F-4D97-AF65-F5344CB8AC3E}">
        <p14:creationId xmlns:p14="http://schemas.microsoft.com/office/powerpoint/2010/main" val="137482846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06A7C8-8997-FB42-8CA8-69EA26CD96E3}"/>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D67F6977-5E4C-9642-B60A-E96DCE6DDB4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6DF7F6F0-1310-964B-827A-70ABC75BD7C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B08DA099-5CFD-084C-9788-1EFD4D87742C}"/>
              </a:ext>
            </a:extLst>
          </p:cNvPr>
          <p:cNvSpPr>
            <a:spLocks noGrp="1"/>
          </p:cNvSpPr>
          <p:nvPr>
            <p:ph type="dt" sz="half" idx="10"/>
          </p:nvPr>
        </p:nvSpPr>
        <p:spPr/>
        <p:txBody>
          <a:bodyPr/>
          <a:lstStyle/>
          <a:p>
            <a:fld id="{1D2FD5AC-6D0B-7F41-A729-B534110D8D54}" type="datetimeFigureOut">
              <a:rPr lang="en-US" smtClean="0"/>
              <a:t>11/12/2020</a:t>
            </a:fld>
            <a:endParaRPr lang="en-US"/>
          </a:p>
        </p:txBody>
      </p:sp>
      <p:sp>
        <p:nvSpPr>
          <p:cNvPr id="6" name="Footer Placeholder 5">
            <a:extLst>
              <a:ext uri="{FF2B5EF4-FFF2-40B4-BE49-F238E27FC236}">
                <a16:creationId xmlns:a16="http://schemas.microsoft.com/office/drawing/2014/main" id="{01635531-683D-BD45-8B20-BDC1E7DE743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F172106-8C53-D54A-8E7F-9674119405D8}"/>
              </a:ext>
            </a:extLst>
          </p:cNvPr>
          <p:cNvSpPr>
            <a:spLocks noGrp="1"/>
          </p:cNvSpPr>
          <p:nvPr>
            <p:ph type="sldNum" sz="quarter" idx="12"/>
          </p:nvPr>
        </p:nvSpPr>
        <p:spPr/>
        <p:txBody>
          <a:bodyPr/>
          <a:lstStyle/>
          <a:p>
            <a:fld id="{5074F7CD-575E-8A4C-8122-164C9A408EFF}" type="slidenum">
              <a:rPr lang="en-US" smtClean="0"/>
              <a:t>‹#›</a:t>
            </a:fld>
            <a:endParaRPr lang="en-US"/>
          </a:p>
        </p:txBody>
      </p:sp>
    </p:spTree>
    <p:extLst>
      <p:ext uri="{BB962C8B-B14F-4D97-AF65-F5344CB8AC3E}">
        <p14:creationId xmlns:p14="http://schemas.microsoft.com/office/powerpoint/2010/main" val="69376757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B1EABE-847B-0E45-BD63-12A7E200B0F8}"/>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A3E1B0D6-DFA6-5A49-BBC7-7911E3D1299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7EAABFC2-26BD-694A-A730-2256E4BDA49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A37FA0DA-0BC2-F74B-9CB4-F73AC583B06A}"/>
              </a:ext>
            </a:extLst>
          </p:cNvPr>
          <p:cNvSpPr>
            <a:spLocks noGrp="1"/>
          </p:cNvSpPr>
          <p:nvPr>
            <p:ph type="dt" sz="half" idx="10"/>
          </p:nvPr>
        </p:nvSpPr>
        <p:spPr/>
        <p:txBody>
          <a:bodyPr/>
          <a:lstStyle/>
          <a:p>
            <a:fld id="{1D2FD5AC-6D0B-7F41-A729-B534110D8D54}" type="datetimeFigureOut">
              <a:rPr lang="en-US" smtClean="0"/>
              <a:t>11/12/2020</a:t>
            </a:fld>
            <a:endParaRPr lang="en-US"/>
          </a:p>
        </p:txBody>
      </p:sp>
      <p:sp>
        <p:nvSpPr>
          <p:cNvPr id="6" name="Footer Placeholder 5">
            <a:extLst>
              <a:ext uri="{FF2B5EF4-FFF2-40B4-BE49-F238E27FC236}">
                <a16:creationId xmlns:a16="http://schemas.microsoft.com/office/drawing/2014/main" id="{FBFDD277-E73E-EE46-A0CD-1403FF1F92F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503695C-D6F4-3447-990D-6411524C67D4}"/>
              </a:ext>
            </a:extLst>
          </p:cNvPr>
          <p:cNvSpPr>
            <a:spLocks noGrp="1"/>
          </p:cNvSpPr>
          <p:nvPr>
            <p:ph type="sldNum" sz="quarter" idx="12"/>
          </p:nvPr>
        </p:nvSpPr>
        <p:spPr/>
        <p:txBody>
          <a:bodyPr/>
          <a:lstStyle/>
          <a:p>
            <a:fld id="{5074F7CD-575E-8A4C-8122-164C9A408EFF}" type="slidenum">
              <a:rPr lang="en-US" smtClean="0"/>
              <a:t>‹#›</a:t>
            </a:fld>
            <a:endParaRPr lang="en-US"/>
          </a:p>
        </p:txBody>
      </p:sp>
    </p:spTree>
    <p:extLst>
      <p:ext uri="{BB962C8B-B14F-4D97-AF65-F5344CB8AC3E}">
        <p14:creationId xmlns:p14="http://schemas.microsoft.com/office/powerpoint/2010/main" val="148930397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4A3495D-D4EF-B149-9908-77FE2F534FE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B9188A91-1876-324E-A1DD-477C9FF5F10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9A3014A1-9FE5-A34C-8BFE-36457AEA704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2FD5AC-6D0B-7F41-A729-B534110D8D54}" type="datetimeFigureOut">
              <a:rPr lang="en-US" smtClean="0"/>
              <a:t>11/12/2020</a:t>
            </a:fld>
            <a:endParaRPr lang="en-US"/>
          </a:p>
        </p:txBody>
      </p:sp>
      <p:sp>
        <p:nvSpPr>
          <p:cNvPr id="5" name="Footer Placeholder 4">
            <a:extLst>
              <a:ext uri="{FF2B5EF4-FFF2-40B4-BE49-F238E27FC236}">
                <a16:creationId xmlns:a16="http://schemas.microsoft.com/office/drawing/2014/main" id="{AC44EDBA-2A2A-A94B-8C33-E60FA0A006A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0467DA56-4668-D145-A398-F5A870F1218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074F7CD-575E-8A4C-8122-164C9A408EFF}" type="slidenum">
              <a:rPr lang="en-US" smtClean="0"/>
              <a:t>‹#›</a:t>
            </a:fld>
            <a:endParaRPr lang="en-US"/>
          </a:p>
        </p:txBody>
      </p:sp>
    </p:spTree>
    <p:extLst>
      <p:ext uri="{BB962C8B-B14F-4D97-AF65-F5344CB8AC3E}">
        <p14:creationId xmlns:p14="http://schemas.microsoft.com/office/powerpoint/2010/main" val="3915395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hyperlink" Target="https://www.safeproject.org.uk/" TargetMode="External"/><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image" Target="../media/image11.png"/></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6" name="Rectangle 25">
            <a:extLst>
              <a:ext uri="{FF2B5EF4-FFF2-40B4-BE49-F238E27FC236}">
                <a16:creationId xmlns:a16="http://schemas.microsoft.com/office/drawing/2014/main" id="{B538A7B5-B32D-421E-B110-AB5B1A7CC2E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FFFFFF"/>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14D36999-26F8-45E4-AB41-D485D0B0B1C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3440012"/>
            <a:ext cx="12191999" cy="2803359"/>
          </a:xfrm>
          <a:prstGeom prst="rect">
            <a:avLst/>
          </a:prstGeom>
          <a:gradFill>
            <a:gsLst>
              <a:gs pos="0">
                <a:schemeClr val="accent1">
                  <a:lumMod val="90000"/>
                </a:schemeClr>
              </a:gs>
              <a:gs pos="25000">
                <a:schemeClr val="accent1">
                  <a:lumMod val="90000"/>
                </a:schemeClr>
              </a:gs>
              <a:gs pos="94000">
                <a:schemeClr val="bg2">
                  <a:lumMod val="25000"/>
                </a:schemeClr>
              </a:gs>
              <a:gs pos="100000">
                <a:schemeClr val="bg2">
                  <a:lumMod val="2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Picture 29">
            <a:extLst>
              <a:ext uri="{FF2B5EF4-FFF2-40B4-BE49-F238E27FC236}">
                <a16:creationId xmlns:a16="http://schemas.microsoft.com/office/drawing/2014/main" id="{30F8DA27-CE91-4AEB-B854-6F06B5485E3B}"/>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3">
            <a:extLst>
              <a:ext uri="{28A0092B-C50C-407E-A947-70E740481C1C}">
                <a14:useLocalDpi xmlns:a14="http://schemas.microsoft.com/office/drawing/2010/main" val="0"/>
              </a:ext>
            </a:extLst>
          </a:blip>
          <a:srcRect l="8235" t="23563" r="8214" b="45501"/>
          <a:stretch/>
        </p:blipFill>
        <p:spPr>
          <a:xfrm flipV="1">
            <a:off x="1" y="2404067"/>
            <a:ext cx="12191999" cy="2539327"/>
          </a:xfrm>
          <a:custGeom>
            <a:avLst/>
            <a:gdLst>
              <a:gd name="connsiteX0" fmla="*/ 0 w 12191999"/>
              <a:gd name="connsiteY0" fmla="*/ 4473360 h 4473360"/>
              <a:gd name="connsiteX1" fmla="*/ 12191999 w 12191999"/>
              <a:gd name="connsiteY1" fmla="*/ 4473360 h 4473360"/>
              <a:gd name="connsiteX2" fmla="*/ 12191999 w 12191999"/>
              <a:gd name="connsiteY2" fmla="*/ 0 h 4473360"/>
              <a:gd name="connsiteX3" fmla="*/ 0 w 12191999"/>
              <a:gd name="connsiteY3" fmla="*/ 0 h 4473360"/>
            </a:gdLst>
            <a:ahLst/>
            <a:cxnLst>
              <a:cxn ang="0">
                <a:pos x="connsiteX0" y="connsiteY0"/>
              </a:cxn>
              <a:cxn ang="0">
                <a:pos x="connsiteX1" y="connsiteY1"/>
              </a:cxn>
              <a:cxn ang="0">
                <a:pos x="connsiteX2" y="connsiteY2"/>
              </a:cxn>
              <a:cxn ang="0">
                <a:pos x="connsiteX3" y="connsiteY3"/>
              </a:cxn>
            </a:cxnLst>
            <a:rect l="l" t="t" r="r" b="b"/>
            <a:pathLst>
              <a:path w="12191999" h="4473360">
                <a:moveTo>
                  <a:pt x="0" y="4473360"/>
                </a:moveTo>
                <a:lnTo>
                  <a:pt x="12191999" y="4473360"/>
                </a:lnTo>
                <a:lnTo>
                  <a:pt x="12191999" y="0"/>
                </a:lnTo>
                <a:lnTo>
                  <a:pt x="0" y="0"/>
                </a:lnTo>
                <a:close/>
              </a:path>
            </a:pathLst>
          </a:custGeom>
        </p:spPr>
      </p:pic>
      <p:sp>
        <p:nvSpPr>
          <p:cNvPr id="2" name="Title 1">
            <a:extLst>
              <a:ext uri="{FF2B5EF4-FFF2-40B4-BE49-F238E27FC236}">
                <a16:creationId xmlns:a16="http://schemas.microsoft.com/office/drawing/2014/main" id="{CD33CB02-D202-E544-8F00-82588809239D}"/>
              </a:ext>
            </a:extLst>
          </p:cNvPr>
          <p:cNvSpPr>
            <a:spLocks noGrp="1"/>
          </p:cNvSpPr>
          <p:nvPr>
            <p:ph type="ctrTitle"/>
          </p:nvPr>
        </p:nvSpPr>
        <p:spPr>
          <a:xfrm>
            <a:off x="750745" y="4332369"/>
            <a:ext cx="10640754" cy="1578925"/>
          </a:xfrm>
        </p:spPr>
        <p:txBody>
          <a:bodyPr anchor="b">
            <a:noAutofit/>
          </a:bodyPr>
          <a:lstStyle/>
          <a:p>
            <a:r>
              <a:rPr lang="en-US" sz="5400" dirty="0">
                <a:solidFill>
                  <a:srgbClr val="FFFFFF"/>
                </a:solidFill>
              </a:rPr>
              <a:t>Exploitation</a:t>
            </a:r>
            <a:br>
              <a:rPr lang="en-US" sz="5400" dirty="0">
                <a:solidFill>
                  <a:srgbClr val="FFFFFF"/>
                </a:solidFill>
              </a:rPr>
            </a:br>
            <a:r>
              <a:rPr lang="en-US" sz="5400" dirty="0">
                <a:solidFill>
                  <a:srgbClr val="FFFFFF"/>
                </a:solidFill>
              </a:rPr>
              <a:t>Rob and Tyrone – Lesson Two</a:t>
            </a:r>
          </a:p>
        </p:txBody>
      </p:sp>
      <p:pic>
        <p:nvPicPr>
          <p:cNvPr id="32" name="Picture 31">
            <a:extLst>
              <a:ext uri="{FF2B5EF4-FFF2-40B4-BE49-F238E27FC236}">
                <a16:creationId xmlns:a16="http://schemas.microsoft.com/office/drawing/2014/main" id="{F7AF4E20-3DDE-4998-96BE-44EE182540FB}"/>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3">
            <a:extLst>
              <a:ext uri="{28A0092B-C50C-407E-A947-70E740481C1C}">
                <a14:useLocalDpi xmlns:a14="http://schemas.microsoft.com/office/drawing/2010/main" val="0"/>
              </a:ext>
            </a:extLst>
          </a:blip>
          <a:srcRect l="8235" t="-1" r="8214" b="86237"/>
          <a:stretch/>
        </p:blipFill>
        <p:spPr>
          <a:xfrm flipV="1">
            <a:off x="0" y="5616534"/>
            <a:ext cx="12191999" cy="1129775"/>
          </a:xfrm>
          <a:custGeom>
            <a:avLst/>
            <a:gdLst>
              <a:gd name="connsiteX0" fmla="*/ 0 w 12191999"/>
              <a:gd name="connsiteY0" fmla="*/ 4473360 h 4473360"/>
              <a:gd name="connsiteX1" fmla="*/ 12191999 w 12191999"/>
              <a:gd name="connsiteY1" fmla="*/ 4473360 h 4473360"/>
              <a:gd name="connsiteX2" fmla="*/ 12191999 w 12191999"/>
              <a:gd name="connsiteY2" fmla="*/ 0 h 4473360"/>
              <a:gd name="connsiteX3" fmla="*/ 0 w 12191999"/>
              <a:gd name="connsiteY3" fmla="*/ 0 h 4473360"/>
            </a:gdLst>
            <a:ahLst/>
            <a:cxnLst>
              <a:cxn ang="0">
                <a:pos x="connsiteX0" y="connsiteY0"/>
              </a:cxn>
              <a:cxn ang="0">
                <a:pos x="connsiteX1" y="connsiteY1"/>
              </a:cxn>
              <a:cxn ang="0">
                <a:pos x="connsiteX2" y="connsiteY2"/>
              </a:cxn>
              <a:cxn ang="0">
                <a:pos x="connsiteX3" y="connsiteY3"/>
              </a:cxn>
            </a:cxnLst>
            <a:rect l="l" t="t" r="r" b="b"/>
            <a:pathLst>
              <a:path w="12191999" h="4473360">
                <a:moveTo>
                  <a:pt x="0" y="4473360"/>
                </a:moveTo>
                <a:lnTo>
                  <a:pt x="12191999" y="4473360"/>
                </a:lnTo>
                <a:lnTo>
                  <a:pt x="12191999" y="0"/>
                </a:lnTo>
                <a:lnTo>
                  <a:pt x="0" y="0"/>
                </a:lnTo>
                <a:close/>
              </a:path>
            </a:pathLst>
          </a:custGeom>
        </p:spPr>
      </p:pic>
      <p:pic>
        <p:nvPicPr>
          <p:cNvPr id="13" name="Picture 12" descr="A picture containing clock&#10;&#10;Description automatically generated">
            <a:extLst>
              <a:ext uri="{FF2B5EF4-FFF2-40B4-BE49-F238E27FC236}">
                <a16:creationId xmlns:a16="http://schemas.microsoft.com/office/drawing/2014/main" id="{663D5396-0E7C-2147-B236-FB253C2F0ABC}"/>
              </a:ext>
            </a:extLst>
          </p:cNvPr>
          <p:cNvPicPr>
            <a:picLocks noChangeAspect="1"/>
          </p:cNvPicPr>
          <p:nvPr/>
        </p:nvPicPr>
        <p:blipFill>
          <a:blip r:embed="rId4"/>
          <a:stretch>
            <a:fillRect/>
          </a:stretch>
        </p:blipFill>
        <p:spPr>
          <a:xfrm>
            <a:off x="0" y="1317474"/>
            <a:ext cx="6129089" cy="1532273"/>
          </a:xfrm>
          <a:prstGeom prst="rect">
            <a:avLst/>
          </a:prstGeom>
        </p:spPr>
      </p:pic>
      <p:pic>
        <p:nvPicPr>
          <p:cNvPr id="5" name="Picture 4" descr="A picture containing girl, holding, person, table&#10;&#10;Description automatically generated">
            <a:extLst>
              <a:ext uri="{FF2B5EF4-FFF2-40B4-BE49-F238E27FC236}">
                <a16:creationId xmlns:a16="http://schemas.microsoft.com/office/drawing/2014/main" id="{BFA6F7C4-6995-0A4C-BC5F-3E4B0AC1145F}"/>
              </a:ext>
            </a:extLst>
          </p:cNvPr>
          <p:cNvPicPr>
            <a:picLocks noChangeAspect="1"/>
          </p:cNvPicPr>
          <p:nvPr/>
        </p:nvPicPr>
        <p:blipFill>
          <a:blip r:embed="rId5"/>
          <a:stretch>
            <a:fillRect/>
          </a:stretch>
        </p:blipFill>
        <p:spPr>
          <a:xfrm>
            <a:off x="6129089" y="436850"/>
            <a:ext cx="5650457" cy="3169768"/>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227868390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81AEB8A9-B768-4E30-BA55-D919E668734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001" y="-2"/>
            <a:ext cx="4069936" cy="68580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 name="Title 3">
            <a:extLst>
              <a:ext uri="{FF2B5EF4-FFF2-40B4-BE49-F238E27FC236}">
                <a16:creationId xmlns:a16="http://schemas.microsoft.com/office/drawing/2014/main" id="{C916B2DA-0BF1-4541-BA94-804B91D44539}"/>
              </a:ext>
            </a:extLst>
          </p:cNvPr>
          <p:cNvSpPr>
            <a:spLocks noGrp="1"/>
          </p:cNvSpPr>
          <p:nvPr>
            <p:ph type="title"/>
          </p:nvPr>
        </p:nvSpPr>
        <p:spPr>
          <a:xfrm>
            <a:off x="643467" y="2188564"/>
            <a:ext cx="3096427" cy="2863121"/>
          </a:xfrm>
        </p:spPr>
        <p:txBody>
          <a:bodyPr anchor="ctr">
            <a:normAutofit/>
          </a:bodyPr>
          <a:lstStyle/>
          <a:p>
            <a:r>
              <a:rPr lang="en-US" b="1" dirty="0">
                <a:solidFill>
                  <a:srgbClr val="FFFFFF"/>
                </a:solidFill>
                <a:latin typeface="+mn-lt"/>
              </a:rPr>
              <a:t>Supporting You</a:t>
            </a:r>
          </a:p>
        </p:txBody>
      </p:sp>
      <p:sp>
        <p:nvSpPr>
          <p:cNvPr id="6" name="Content Placeholder 5">
            <a:extLst>
              <a:ext uri="{FF2B5EF4-FFF2-40B4-BE49-F238E27FC236}">
                <a16:creationId xmlns:a16="http://schemas.microsoft.com/office/drawing/2014/main" id="{C3460182-A5AE-824D-8C02-89B0353995FF}"/>
              </a:ext>
            </a:extLst>
          </p:cNvPr>
          <p:cNvSpPr>
            <a:spLocks noGrp="1"/>
          </p:cNvSpPr>
          <p:nvPr>
            <p:ph idx="1"/>
          </p:nvPr>
        </p:nvSpPr>
        <p:spPr>
          <a:xfrm>
            <a:off x="4175833" y="228600"/>
            <a:ext cx="7900265" cy="6351159"/>
          </a:xfrm>
        </p:spPr>
        <p:txBody>
          <a:bodyPr anchor="ctr">
            <a:noAutofit/>
          </a:bodyPr>
          <a:lstStyle/>
          <a:p>
            <a:pPr marL="0" indent="0">
              <a:buNone/>
            </a:pPr>
            <a:endParaRPr lang="en-GB" sz="3200" dirty="0"/>
          </a:p>
          <a:p>
            <a:pPr marL="0" indent="0">
              <a:buNone/>
            </a:pPr>
            <a:r>
              <a:rPr lang="en-GB" sz="2000" dirty="0"/>
              <a:t>Remember, If you or anyone you know are affected by the issues we discuss today, remember that there are many people in school who can support you.</a:t>
            </a:r>
          </a:p>
          <a:p>
            <a:pPr marL="0" indent="0">
              <a:buNone/>
            </a:pPr>
            <a:endParaRPr lang="en-GB" sz="2000" dirty="0"/>
          </a:p>
          <a:p>
            <a:pPr marL="0" indent="0">
              <a:buNone/>
            </a:pPr>
            <a:r>
              <a:rPr lang="en-GB" sz="2000" dirty="0">
                <a:solidFill>
                  <a:srgbClr val="FF0000"/>
                </a:solidFill>
              </a:rPr>
              <a:t>Insert details of school-specific support here.</a:t>
            </a:r>
            <a:endParaRPr lang="en-GB" sz="2000" dirty="0"/>
          </a:p>
          <a:p>
            <a:pPr marL="0" indent="0">
              <a:buNone/>
            </a:pPr>
            <a:endParaRPr lang="en-GB" sz="2000" dirty="0"/>
          </a:p>
          <a:p>
            <a:pPr marL="0" indent="0">
              <a:buNone/>
            </a:pPr>
            <a:endParaRPr lang="en-GB" sz="2000" dirty="0"/>
          </a:p>
          <a:p>
            <a:pPr marL="0" indent="0">
              <a:buNone/>
            </a:pPr>
            <a:r>
              <a:rPr lang="en-GB" sz="2000" dirty="0"/>
              <a:t>There are also organisations outside of school that you can go to:</a:t>
            </a:r>
            <a:endParaRPr lang="en-GB" sz="2000" b="0" dirty="0">
              <a:effectLst/>
            </a:endParaRPr>
          </a:p>
          <a:p>
            <a:r>
              <a:rPr lang="en-GB" sz="2000" dirty="0"/>
              <a:t>SAFE! </a:t>
            </a:r>
            <a:r>
              <a:rPr lang="en-GB" sz="2000" u="sng" dirty="0">
                <a:solidFill>
                  <a:srgbClr val="18A7E0"/>
                </a:solidFill>
                <a:hlinkClick r:id="rId3">
                  <a:extLst>
                    <a:ext uri="{A12FA001-AC4F-418D-AE19-62706E023703}">
                      <ahyp:hlinkClr xmlns:ahyp="http://schemas.microsoft.com/office/drawing/2018/hyperlinkcolor" val="tx"/>
                    </a:ext>
                  </a:extLst>
                </a:hlinkClick>
              </a:rPr>
              <a:t>https://www.safeproject.org.uk</a:t>
            </a:r>
            <a:r>
              <a:rPr lang="en-GB" sz="2000" b="1" dirty="0">
                <a:solidFill>
                  <a:srgbClr val="18A7E0"/>
                </a:solidFill>
              </a:rPr>
              <a:t> </a:t>
            </a:r>
            <a:endParaRPr lang="en-GB" sz="2000" dirty="0">
              <a:solidFill>
                <a:srgbClr val="18A7E0"/>
              </a:solidFill>
            </a:endParaRPr>
          </a:p>
          <a:p>
            <a:r>
              <a:rPr lang="en-US" sz="2000" dirty="0"/>
              <a:t>Childline: </a:t>
            </a:r>
            <a:r>
              <a:rPr lang="en-US" sz="2000" u="sng" dirty="0">
                <a:solidFill>
                  <a:srgbClr val="18A7E0"/>
                </a:solidFill>
              </a:rPr>
              <a:t>https://</a:t>
            </a:r>
            <a:r>
              <a:rPr lang="en-US" sz="2000" u="sng" dirty="0" err="1">
                <a:solidFill>
                  <a:srgbClr val="18A7E0"/>
                </a:solidFill>
              </a:rPr>
              <a:t>www.childline.org.uk</a:t>
            </a:r>
            <a:r>
              <a:rPr lang="en-US" sz="2000" u="sng" dirty="0">
                <a:solidFill>
                  <a:srgbClr val="18A7E0"/>
                </a:solidFill>
              </a:rPr>
              <a:t>/ </a:t>
            </a:r>
            <a:r>
              <a:rPr lang="en-US" sz="2000" dirty="0"/>
              <a:t>0800 1111 </a:t>
            </a:r>
          </a:p>
          <a:p>
            <a:r>
              <a:rPr lang="en-US" sz="2000" dirty="0"/>
              <a:t>Step Out @ </a:t>
            </a:r>
            <a:r>
              <a:rPr lang="en-US" sz="2000" dirty="0" err="1"/>
              <a:t>Donnington</a:t>
            </a:r>
            <a:r>
              <a:rPr lang="en-US" sz="2000" dirty="0"/>
              <a:t> Doorstep: </a:t>
            </a:r>
            <a:r>
              <a:rPr lang="en-US" sz="2000" u="sng" dirty="0">
                <a:solidFill>
                  <a:srgbClr val="18A7E0"/>
                </a:solidFill>
              </a:rPr>
              <a:t>http://</a:t>
            </a:r>
            <a:r>
              <a:rPr lang="en-US" sz="2000" u="sng" dirty="0" err="1">
                <a:solidFill>
                  <a:srgbClr val="18A7E0"/>
                </a:solidFill>
              </a:rPr>
              <a:t>www.donnington-doorstep.org.uk</a:t>
            </a:r>
            <a:r>
              <a:rPr lang="en-US" sz="2000" u="sng" dirty="0">
                <a:solidFill>
                  <a:srgbClr val="18A7E0"/>
                </a:solidFill>
              </a:rPr>
              <a:t>/step-out/about-step-out </a:t>
            </a:r>
          </a:p>
          <a:p>
            <a:r>
              <a:rPr lang="en-US" sz="2000" dirty="0"/>
              <a:t>What to do if you suspect someone in your community is a victim of cuckooing/exploitation:</a:t>
            </a:r>
          </a:p>
          <a:p>
            <a:pPr lvl="1"/>
            <a:r>
              <a:rPr lang="en-US" sz="2000" dirty="0"/>
              <a:t>Call the police on 101 (However, if you or your friends are ever in immediate danger the safest thing to do is call 999)</a:t>
            </a:r>
          </a:p>
          <a:p>
            <a:pPr lvl="1"/>
            <a:r>
              <a:rPr lang="en-US" sz="2000" dirty="0"/>
              <a:t>Make an anonymous report to </a:t>
            </a:r>
            <a:r>
              <a:rPr lang="en-US" sz="2000" dirty="0" err="1"/>
              <a:t>Crimestoppers</a:t>
            </a:r>
            <a:r>
              <a:rPr lang="en-US" sz="2000" dirty="0"/>
              <a:t> using either 0800 555 111 or the form online at </a:t>
            </a:r>
            <a:r>
              <a:rPr lang="en-US" sz="2000" u="sng" dirty="0">
                <a:solidFill>
                  <a:srgbClr val="18A7E0"/>
                </a:solidFill>
              </a:rPr>
              <a:t>https://</a:t>
            </a:r>
            <a:r>
              <a:rPr lang="en-US" sz="2000" u="sng" dirty="0" err="1">
                <a:solidFill>
                  <a:srgbClr val="18A7E0"/>
                </a:solidFill>
              </a:rPr>
              <a:t>crimestoppers-uk.org</a:t>
            </a:r>
            <a:r>
              <a:rPr lang="en-US" sz="2000" u="sng" dirty="0">
                <a:solidFill>
                  <a:srgbClr val="18A7E0"/>
                </a:solidFill>
              </a:rPr>
              <a:t>/give-information </a:t>
            </a:r>
          </a:p>
          <a:p>
            <a:endParaRPr lang="en-GB" sz="2400" b="0" dirty="0">
              <a:effectLst/>
            </a:endParaRPr>
          </a:p>
        </p:txBody>
      </p:sp>
      <p:grpSp>
        <p:nvGrpSpPr>
          <p:cNvPr id="5" name="Group 4">
            <a:extLst>
              <a:ext uri="{FF2B5EF4-FFF2-40B4-BE49-F238E27FC236}">
                <a16:creationId xmlns:a16="http://schemas.microsoft.com/office/drawing/2014/main" id="{CDB2ED42-79ED-F345-8089-5A041DAD08E6}"/>
              </a:ext>
            </a:extLst>
          </p:cNvPr>
          <p:cNvGrpSpPr/>
          <p:nvPr/>
        </p:nvGrpSpPr>
        <p:grpSpPr>
          <a:xfrm>
            <a:off x="-10002" y="0"/>
            <a:ext cx="4069938" cy="6741109"/>
            <a:chOff x="-10002" y="0"/>
            <a:chExt cx="4069938" cy="6741109"/>
          </a:xfrm>
        </p:grpSpPr>
        <p:pic>
          <p:nvPicPr>
            <p:cNvPr id="17" name="Picture 16" descr="A picture containing clock&#10;&#10;Description automatically generated">
              <a:extLst>
                <a:ext uri="{FF2B5EF4-FFF2-40B4-BE49-F238E27FC236}">
                  <a16:creationId xmlns:a16="http://schemas.microsoft.com/office/drawing/2014/main" id="{6E8454E8-D704-3F49-A1CD-19EBC9E53114}"/>
                </a:ext>
              </a:extLst>
            </p:cNvPr>
            <p:cNvPicPr>
              <a:picLocks noChangeAspect="1"/>
            </p:cNvPicPr>
            <p:nvPr/>
          </p:nvPicPr>
          <p:blipFill rotWithShape="1">
            <a:blip r:embed="rId4"/>
            <a:srcRect l="2884"/>
            <a:stretch/>
          </p:blipFill>
          <p:spPr>
            <a:xfrm>
              <a:off x="-10000" y="0"/>
              <a:ext cx="4069936" cy="1076344"/>
            </a:xfrm>
            <a:prstGeom prst="rect">
              <a:avLst/>
            </a:prstGeom>
            <a:solidFill>
              <a:schemeClr val="bg1">
                <a:alpha val="83000"/>
              </a:schemeClr>
            </a:solidFill>
          </p:spPr>
        </p:pic>
        <p:sp>
          <p:nvSpPr>
            <p:cNvPr id="3" name="Rectangle 2">
              <a:extLst>
                <a:ext uri="{FF2B5EF4-FFF2-40B4-BE49-F238E27FC236}">
                  <a16:creationId xmlns:a16="http://schemas.microsoft.com/office/drawing/2014/main" id="{64B1FA1F-0550-094C-8461-7F861479EF82}"/>
                </a:ext>
              </a:extLst>
            </p:cNvPr>
            <p:cNvSpPr/>
            <p:nvPr/>
          </p:nvSpPr>
          <p:spPr>
            <a:xfrm>
              <a:off x="-10002" y="6279444"/>
              <a:ext cx="4069936" cy="461665"/>
            </a:xfrm>
            <a:prstGeom prst="rect">
              <a:avLst/>
            </a:prstGeom>
          </p:spPr>
          <p:txBody>
            <a:bodyPr wrap="square">
              <a:spAutoFit/>
            </a:bodyPr>
            <a:lstStyle/>
            <a:p>
              <a:pPr lvl="0" algn="ctr">
                <a:defRPr/>
              </a:pPr>
              <a:r>
                <a:rPr lang="en-GB" sz="1200" dirty="0">
                  <a:solidFill>
                    <a:srgbClr val="000000"/>
                  </a:solidFill>
                  <a:latin typeface="Calibri" panose="020F0502020204030204" pitchFamily="34" charset="0"/>
                  <a:ea typeface="Times New Roman" panose="02020603050405020304" pitchFamily="18" charset="0"/>
                </a:rPr>
                <a:t>This resource has been produced by Safe! in conjunction with The Cherwell School (L. Dorn and R. Hancock) 2020. </a:t>
              </a:r>
              <a:endParaRPr lang="en-GB" dirty="0">
                <a:latin typeface="Times New Roman" panose="02020603050405020304" pitchFamily="18" charset="0"/>
                <a:ea typeface="Times New Roman" panose="02020603050405020304" pitchFamily="18" charset="0"/>
              </a:endParaRPr>
            </a:p>
          </p:txBody>
        </p:sp>
      </p:grpSp>
      <p:sp>
        <p:nvSpPr>
          <p:cNvPr id="2" name="Rectangle 2">
            <a:extLst>
              <a:ext uri="{FF2B5EF4-FFF2-40B4-BE49-F238E27FC236}">
                <a16:creationId xmlns:a16="http://schemas.microsoft.com/office/drawing/2014/main" id="{F2F8FC3A-E271-2445-ADE3-FF584B1AD539}"/>
              </a:ext>
            </a:extLst>
          </p:cNvPr>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AutoShape 1">
            <a:extLst>
              <a:ext uri="{FF2B5EF4-FFF2-40B4-BE49-F238E27FC236}">
                <a16:creationId xmlns:a16="http://schemas.microsoft.com/office/drawing/2014/main" id="{4D163E48-CF91-0443-BD3D-3FABA7A318FF}"/>
              </a:ext>
            </a:extLst>
          </p:cNvPr>
          <p:cNvSpPr>
            <a:spLocks noChangeAspect="1" noChangeArrowheads="1"/>
          </p:cNvSpPr>
          <p:nvPr/>
        </p:nvSpPr>
        <p:spPr bwMode="auto">
          <a:xfrm>
            <a:off x="0" y="457200"/>
            <a:ext cx="1257300" cy="5207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 name="Rectangle 4">
            <a:extLst>
              <a:ext uri="{FF2B5EF4-FFF2-40B4-BE49-F238E27FC236}">
                <a16:creationId xmlns:a16="http://schemas.microsoft.com/office/drawing/2014/main" id="{BE4C0CB9-5003-EE4E-9FFB-C6A95FCE1E06}"/>
              </a:ext>
            </a:extLst>
          </p:cNvPr>
          <p:cNvSpPr>
            <a:spLocks noChangeArrowheads="1"/>
          </p:cNvSpPr>
          <p:nvPr/>
        </p:nvSpPr>
        <p:spPr bwMode="auto">
          <a:xfrm>
            <a:off x="152400" y="15240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9" name="AutoShape 3">
            <a:extLst>
              <a:ext uri="{FF2B5EF4-FFF2-40B4-BE49-F238E27FC236}">
                <a16:creationId xmlns:a16="http://schemas.microsoft.com/office/drawing/2014/main" id="{28734781-9C57-0640-8047-90C45560A8AE}"/>
              </a:ext>
            </a:extLst>
          </p:cNvPr>
          <p:cNvSpPr>
            <a:spLocks noChangeAspect="1" noChangeArrowheads="1"/>
          </p:cNvSpPr>
          <p:nvPr/>
        </p:nvSpPr>
        <p:spPr bwMode="auto">
          <a:xfrm>
            <a:off x="152400" y="609600"/>
            <a:ext cx="1257300" cy="5207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31094033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xEl>
                                              <p:pRg st="7" end="7"/>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
                                            <p:txEl>
                                              <p:pRg st="8" end="8"/>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6">
                                            <p:txEl>
                                              <p:pRg st="9" end="9"/>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6">
                                            <p:txEl>
                                              <p:pRg st="10" end="10"/>
                                            </p:txEl>
                                          </p:spTgt>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6">
                                            <p:txEl>
                                              <p:pRg st="11" end="11"/>
                                            </p:txEl>
                                          </p:spTgt>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6">
                                            <p:txEl>
                                              <p:pRg st="12" end="1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8" name="Rectangle 47">
            <a:extLst>
              <a:ext uri="{FF2B5EF4-FFF2-40B4-BE49-F238E27FC236}">
                <a16:creationId xmlns:a16="http://schemas.microsoft.com/office/drawing/2014/main" id="{81AEB8A9-B768-4E30-BA55-D919E668734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001" y="-2"/>
            <a:ext cx="4069936" cy="68580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 name="Title 3">
            <a:extLst>
              <a:ext uri="{FF2B5EF4-FFF2-40B4-BE49-F238E27FC236}">
                <a16:creationId xmlns:a16="http://schemas.microsoft.com/office/drawing/2014/main" id="{C916B2DA-0BF1-4541-BA94-804B91D44539}"/>
              </a:ext>
            </a:extLst>
          </p:cNvPr>
          <p:cNvSpPr>
            <a:spLocks noGrp="1"/>
          </p:cNvSpPr>
          <p:nvPr>
            <p:ph type="title"/>
          </p:nvPr>
        </p:nvSpPr>
        <p:spPr>
          <a:xfrm>
            <a:off x="-10001" y="437758"/>
            <a:ext cx="4059935" cy="5056182"/>
          </a:xfrm>
        </p:spPr>
        <p:txBody>
          <a:bodyPr anchor="ctr">
            <a:normAutofit/>
          </a:bodyPr>
          <a:lstStyle/>
          <a:p>
            <a:pPr algn="ctr"/>
            <a:r>
              <a:rPr lang="en-US" b="1" dirty="0">
                <a:solidFill>
                  <a:srgbClr val="FFFFFF"/>
                </a:solidFill>
                <a:latin typeface="+mn-lt"/>
              </a:rPr>
              <a:t>Learning Aims</a:t>
            </a:r>
          </a:p>
        </p:txBody>
      </p:sp>
      <p:sp>
        <p:nvSpPr>
          <p:cNvPr id="6" name="Content Placeholder 5">
            <a:extLst>
              <a:ext uri="{FF2B5EF4-FFF2-40B4-BE49-F238E27FC236}">
                <a16:creationId xmlns:a16="http://schemas.microsoft.com/office/drawing/2014/main" id="{C3460182-A5AE-824D-8C02-89B0353995FF}"/>
              </a:ext>
            </a:extLst>
          </p:cNvPr>
          <p:cNvSpPr>
            <a:spLocks noGrp="1"/>
          </p:cNvSpPr>
          <p:nvPr>
            <p:ph idx="1"/>
          </p:nvPr>
        </p:nvSpPr>
        <p:spPr>
          <a:xfrm>
            <a:off x="4699818" y="1723407"/>
            <a:ext cx="6848715" cy="2484884"/>
          </a:xfrm>
        </p:spPr>
        <p:txBody>
          <a:bodyPr anchor="ctr">
            <a:normAutofit/>
          </a:bodyPr>
          <a:lstStyle/>
          <a:p>
            <a:pPr marL="0" indent="0" algn="ctr">
              <a:buNone/>
            </a:pPr>
            <a:r>
              <a:rPr lang="en-GB" sz="3600" dirty="0"/>
              <a:t>We are going to be focusing on how to recognise exploitation and how to support yourself and others.</a:t>
            </a:r>
            <a:endParaRPr lang="en-GB" sz="2000" b="0" dirty="0">
              <a:effectLst/>
            </a:endParaRPr>
          </a:p>
        </p:txBody>
      </p:sp>
      <p:pic>
        <p:nvPicPr>
          <p:cNvPr id="20" name="Picture 19" descr="A picture containing clock&#10;&#10;Description automatically generated">
            <a:extLst>
              <a:ext uri="{FF2B5EF4-FFF2-40B4-BE49-F238E27FC236}">
                <a16:creationId xmlns:a16="http://schemas.microsoft.com/office/drawing/2014/main" id="{D24A2663-1191-DD40-AE65-272AA21B5CD5}"/>
              </a:ext>
            </a:extLst>
          </p:cNvPr>
          <p:cNvPicPr>
            <a:picLocks noChangeAspect="1"/>
          </p:cNvPicPr>
          <p:nvPr/>
        </p:nvPicPr>
        <p:blipFill>
          <a:blip r:embed="rId3"/>
          <a:stretch>
            <a:fillRect/>
          </a:stretch>
        </p:blipFill>
        <p:spPr>
          <a:xfrm>
            <a:off x="4654297" y="4909741"/>
            <a:ext cx="6894236" cy="1723559"/>
          </a:xfrm>
          <a:prstGeom prst="rect">
            <a:avLst/>
          </a:prstGeom>
          <a:solidFill>
            <a:schemeClr val="bg1"/>
          </a:solidFill>
        </p:spPr>
      </p:pic>
    </p:spTree>
    <p:extLst>
      <p:ext uri="{BB962C8B-B14F-4D97-AF65-F5344CB8AC3E}">
        <p14:creationId xmlns:p14="http://schemas.microsoft.com/office/powerpoint/2010/main" val="15957802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AFA67CD3-AB4E-4A7A-BEB8-53C445D8C44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577125" y="3726"/>
            <a:ext cx="5614875" cy="6858000"/>
          </a:xfrm>
          <a:prstGeom prst="rect">
            <a:avLst/>
          </a:prstGeom>
          <a:gradFill>
            <a:gsLst>
              <a:gs pos="0">
                <a:schemeClr val="accent1">
                  <a:lumMod val="100000"/>
                  <a:alpha val="82000"/>
                </a:schemeClr>
              </a:gs>
              <a:gs pos="25000">
                <a:schemeClr val="accent1">
                  <a:alpha val="60000"/>
                </a:schemeClr>
              </a:gs>
              <a:gs pos="94000">
                <a:schemeClr val="bg2">
                  <a:lumMod val="75000"/>
                </a:schemeClr>
              </a:gs>
              <a:gs pos="100000">
                <a:schemeClr val="bg2">
                  <a:lumMod val="7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a:extLst>
              <a:ext uri="{FF2B5EF4-FFF2-40B4-BE49-F238E27FC236}">
                <a16:creationId xmlns:a16="http://schemas.microsoft.com/office/drawing/2014/main" id="{07CF545F-9C2E-4446-97CD-AD92990C2B68}"/>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extLst>
              <a:ext uri="{28A0092B-C50C-407E-A947-70E740481C1C}">
                <a14:useLocalDpi xmlns:a14="http://schemas.microsoft.com/office/drawing/2010/main" val="0"/>
              </a:ext>
            </a:extLst>
          </a:blip>
          <a:stretch>
            <a:fillRect/>
          </a:stretch>
        </p:blipFill>
        <p:spPr>
          <a:xfrm flipH="1">
            <a:off x="0" y="0"/>
            <a:ext cx="12192000" cy="6858000"/>
          </a:xfrm>
          <a:prstGeom prst="rect">
            <a:avLst/>
          </a:prstGeom>
        </p:spPr>
      </p:pic>
      <p:sp>
        <p:nvSpPr>
          <p:cNvPr id="4" name="Title 3">
            <a:extLst>
              <a:ext uri="{FF2B5EF4-FFF2-40B4-BE49-F238E27FC236}">
                <a16:creationId xmlns:a16="http://schemas.microsoft.com/office/drawing/2014/main" id="{C916B2DA-0BF1-4541-BA94-804B91D44539}"/>
              </a:ext>
            </a:extLst>
          </p:cNvPr>
          <p:cNvSpPr>
            <a:spLocks noGrp="1"/>
          </p:cNvSpPr>
          <p:nvPr>
            <p:ph type="title"/>
          </p:nvPr>
        </p:nvSpPr>
        <p:spPr>
          <a:xfrm>
            <a:off x="429348" y="315489"/>
            <a:ext cx="4977976" cy="1454051"/>
          </a:xfrm>
        </p:spPr>
        <p:txBody>
          <a:bodyPr>
            <a:normAutofit/>
          </a:bodyPr>
          <a:lstStyle/>
          <a:p>
            <a:r>
              <a:rPr lang="en-US" b="1" dirty="0">
                <a:solidFill>
                  <a:srgbClr val="18A7E0"/>
                </a:solidFill>
                <a:latin typeface="+mn-lt"/>
              </a:rPr>
              <a:t>Supporting You</a:t>
            </a:r>
          </a:p>
        </p:txBody>
      </p:sp>
      <p:sp>
        <p:nvSpPr>
          <p:cNvPr id="6" name="Content Placeholder 5">
            <a:extLst>
              <a:ext uri="{FF2B5EF4-FFF2-40B4-BE49-F238E27FC236}">
                <a16:creationId xmlns:a16="http://schemas.microsoft.com/office/drawing/2014/main" id="{C3460182-A5AE-824D-8C02-89B0353995FF}"/>
              </a:ext>
            </a:extLst>
          </p:cNvPr>
          <p:cNvSpPr>
            <a:spLocks noGrp="1"/>
          </p:cNvSpPr>
          <p:nvPr>
            <p:ph idx="1"/>
          </p:nvPr>
        </p:nvSpPr>
        <p:spPr>
          <a:xfrm>
            <a:off x="429348" y="1537855"/>
            <a:ext cx="6332865" cy="5004656"/>
          </a:xfrm>
        </p:spPr>
        <p:txBody>
          <a:bodyPr anchor="ctr">
            <a:normAutofit fontScale="92500" lnSpcReduction="10000"/>
          </a:bodyPr>
          <a:lstStyle/>
          <a:p>
            <a:pPr marL="0" indent="0">
              <a:buNone/>
            </a:pPr>
            <a:endParaRPr lang="en-GB" sz="2000" dirty="0">
              <a:solidFill>
                <a:srgbClr val="000000"/>
              </a:solidFill>
            </a:endParaRPr>
          </a:p>
          <a:p>
            <a:pPr marL="0" indent="0">
              <a:buNone/>
            </a:pPr>
            <a:r>
              <a:rPr lang="en-GB" sz="2400" dirty="0">
                <a:solidFill>
                  <a:srgbClr val="000000"/>
                </a:solidFill>
              </a:rPr>
              <a:t>You can step out of the classroom if you need a minute. Someone may come and check to see if you are ok but you do not have to explain to them what you are feeling if you are not comfortable.</a:t>
            </a:r>
          </a:p>
          <a:p>
            <a:pPr marL="0" indent="0">
              <a:buNone/>
            </a:pPr>
            <a:endParaRPr lang="en-GB" sz="2400" b="0" dirty="0">
              <a:solidFill>
                <a:srgbClr val="000000"/>
              </a:solidFill>
              <a:effectLst/>
            </a:endParaRPr>
          </a:p>
          <a:p>
            <a:pPr marL="0" indent="0">
              <a:buNone/>
            </a:pPr>
            <a:r>
              <a:rPr lang="en-GB" sz="2400" dirty="0">
                <a:solidFill>
                  <a:srgbClr val="000000"/>
                </a:solidFill>
              </a:rPr>
              <a:t>If you or anyone you know are affected by the issues we discuss today, remember that there are many people in school who can support you. </a:t>
            </a:r>
          </a:p>
          <a:p>
            <a:pPr marL="0" indent="0">
              <a:buNone/>
            </a:pPr>
            <a:endParaRPr lang="en-GB" sz="2400" dirty="0">
              <a:solidFill>
                <a:srgbClr val="000000"/>
              </a:solidFill>
            </a:endParaRPr>
          </a:p>
          <a:p>
            <a:pPr marL="0" indent="0">
              <a:buNone/>
            </a:pPr>
            <a:r>
              <a:rPr lang="en-GB" sz="2400" dirty="0">
                <a:solidFill>
                  <a:srgbClr val="FF0000"/>
                </a:solidFill>
              </a:rPr>
              <a:t>Insert details of school-specific support here.</a:t>
            </a:r>
          </a:p>
          <a:p>
            <a:pPr marL="0" indent="0">
              <a:buNone/>
            </a:pPr>
            <a:endParaRPr lang="en-GB" sz="2400" dirty="0">
              <a:solidFill>
                <a:srgbClr val="000000"/>
              </a:solidFill>
            </a:endParaRPr>
          </a:p>
          <a:p>
            <a:pPr marL="0" indent="0">
              <a:buNone/>
            </a:pPr>
            <a:r>
              <a:rPr lang="en-GB" sz="2400" dirty="0">
                <a:solidFill>
                  <a:srgbClr val="000000"/>
                </a:solidFill>
              </a:rPr>
              <a:t>At the end of the lesson we will provide you with places outside of school that you could go to for support.</a:t>
            </a:r>
            <a:endParaRPr lang="en-GB" sz="2400" b="0" dirty="0">
              <a:solidFill>
                <a:srgbClr val="000000"/>
              </a:solidFill>
              <a:effectLst/>
            </a:endParaRPr>
          </a:p>
          <a:p>
            <a:endParaRPr lang="en-US" sz="2000" dirty="0">
              <a:solidFill>
                <a:srgbClr val="000000"/>
              </a:solidFill>
            </a:endParaRPr>
          </a:p>
        </p:txBody>
      </p:sp>
      <p:sp>
        <p:nvSpPr>
          <p:cNvPr id="16" name="Freeform 62">
            <a:extLst>
              <a:ext uri="{FF2B5EF4-FFF2-40B4-BE49-F238E27FC236}">
                <a16:creationId xmlns:a16="http://schemas.microsoft.com/office/drawing/2014/main" id="{339C8D78-A644-462F-B674-F440635E535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7191562" y="738619"/>
            <a:ext cx="5000438" cy="5400962"/>
          </a:xfrm>
          <a:custGeom>
            <a:avLst/>
            <a:gdLst>
              <a:gd name="connsiteX0" fmla="*/ 2299956 w 5000438"/>
              <a:gd name="connsiteY0" fmla="*/ 0 h 5400962"/>
              <a:gd name="connsiteX1" fmla="*/ 5000438 w 5000438"/>
              <a:gd name="connsiteY1" fmla="*/ 2700481 h 5400962"/>
              <a:gd name="connsiteX2" fmla="*/ 2299956 w 5000438"/>
              <a:gd name="connsiteY2" fmla="*/ 5400962 h 5400962"/>
              <a:gd name="connsiteX3" fmla="*/ 60675 w 5000438"/>
              <a:gd name="connsiteY3" fmla="*/ 4210346 h 5400962"/>
              <a:gd name="connsiteX4" fmla="*/ 0 w 5000438"/>
              <a:gd name="connsiteY4" fmla="*/ 4110472 h 5400962"/>
              <a:gd name="connsiteX5" fmla="*/ 0 w 5000438"/>
              <a:gd name="connsiteY5" fmla="*/ 1290491 h 5400962"/>
              <a:gd name="connsiteX6" fmla="*/ 60675 w 5000438"/>
              <a:gd name="connsiteY6" fmla="*/ 1190617 h 5400962"/>
              <a:gd name="connsiteX7" fmla="*/ 2299956 w 5000438"/>
              <a:gd name="connsiteY7" fmla="*/ 0 h 5400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00438" h="5400962">
                <a:moveTo>
                  <a:pt x="2299956" y="0"/>
                </a:moveTo>
                <a:cubicBezTo>
                  <a:pt x="3791390" y="0"/>
                  <a:pt x="5000438" y="1209047"/>
                  <a:pt x="5000438" y="2700481"/>
                </a:cubicBezTo>
                <a:cubicBezTo>
                  <a:pt x="5000438" y="4191915"/>
                  <a:pt x="3791390" y="5400962"/>
                  <a:pt x="2299956" y="5400962"/>
                </a:cubicBezTo>
                <a:cubicBezTo>
                  <a:pt x="1367810" y="5400962"/>
                  <a:pt x="545971" y="4928678"/>
                  <a:pt x="60675" y="4210346"/>
                </a:cubicBezTo>
                <a:lnTo>
                  <a:pt x="0" y="4110472"/>
                </a:lnTo>
                <a:lnTo>
                  <a:pt x="0" y="1290491"/>
                </a:lnTo>
                <a:lnTo>
                  <a:pt x="60675" y="1190617"/>
                </a:lnTo>
                <a:cubicBezTo>
                  <a:pt x="545971" y="472284"/>
                  <a:pt x="1367810" y="0"/>
                  <a:pt x="2299956" y="0"/>
                </a:cubicBezTo>
                <a:close/>
              </a:path>
            </a:pathLst>
          </a:custGeom>
          <a:solidFill>
            <a:srgbClr val="FFFFFF"/>
          </a:solidFill>
          <a:ln>
            <a:gradFill>
              <a:gsLst>
                <a:gs pos="0">
                  <a:schemeClr val="accent1">
                    <a:lumMod val="40000"/>
                    <a:lumOff val="60000"/>
                  </a:schemeClr>
                </a:gs>
                <a:gs pos="23000">
                  <a:schemeClr val="accent1">
                    <a:lumMod val="45000"/>
                    <a:lumOff val="55000"/>
                  </a:schemeClr>
                </a:gs>
                <a:gs pos="83000">
                  <a:schemeClr val="bg2">
                    <a:lumMod val="85000"/>
                  </a:schemeClr>
                </a:gs>
                <a:gs pos="100000">
                  <a:schemeClr val="bg2">
                    <a:lumMod val="85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7" name="Picture 6" descr="A picture containing clock&#10;&#10;Description automatically generated">
            <a:extLst>
              <a:ext uri="{FF2B5EF4-FFF2-40B4-BE49-F238E27FC236}">
                <a16:creationId xmlns:a16="http://schemas.microsoft.com/office/drawing/2014/main" id="{58AF0D15-E3EB-5845-8F50-78A1BEF99D46}"/>
              </a:ext>
            </a:extLst>
          </p:cNvPr>
          <p:cNvPicPr>
            <a:picLocks noChangeAspect="1"/>
          </p:cNvPicPr>
          <p:nvPr/>
        </p:nvPicPr>
        <p:blipFill rotWithShape="1">
          <a:blip r:embed="rId4"/>
          <a:srcRect l="2360" r="48334"/>
          <a:stretch/>
        </p:blipFill>
        <p:spPr>
          <a:xfrm>
            <a:off x="8100821" y="2510756"/>
            <a:ext cx="3661831" cy="1856687"/>
          </a:xfrm>
          <a:prstGeom prst="rect">
            <a:avLst/>
          </a:prstGeom>
          <a:solidFill>
            <a:schemeClr val="bg1"/>
          </a:solidFill>
        </p:spPr>
      </p:pic>
    </p:spTree>
    <p:extLst>
      <p:ext uri="{BB962C8B-B14F-4D97-AF65-F5344CB8AC3E}">
        <p14:creationId xmlns:p14="http://schemas.microsoft.com/office/powerpoint/2010/main" val="17203541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EAABAE54-DB35-214C-BB35-FB23BB41DE44}"/>
              </a:ext>
            </a:extLst>
          </p:cNvPr>
          <p:cNvPicPr>
            <a:picLocks noGrp="1" noChangeAspect="1"/>
          </p:cNvPicPr>
          <p:nvPr>
            <p:ph idx="1"/>
          </p:nvPr>
        </p:nvPicPr>
        <p:blipFill>
          <a:blip r:embed="rId3"/>
          <a:srcRect l="6703" r="6703"/>
          <a:stretch/>
        </p:blipFill>
        <p:spPr>
          <a:xfrm>
            <a:off x="20" y="10"/>
            <a:ext cx="6105116" cy="4191736"/>
          </a:xfrm>
          <a:custGeom>
            <a:avLst/>
            <a:gdLst/>
            <a:ahLst/>
            <a:cxnLst/>
            <a:rect l="l" t="t" r="r" b="b"/>
            <a:pathLst>
              <a:path w="6105136" h="4191746">
                <a:moveTo>
                  <a:pt x="0" y="0"/>
                </a:moveTo>
                <a:lnTo>
                  <a:pt x="5607799" y="0"/>
                </a:lnTo>
                <a:lnTo>
                  <a:pt x="5571513" y="27327"/>
                </a:lnTo>
                <a:cubicBezTo>
                  <a:pt x="5516855" y="89886"/>
                  <a:pt x="5497833" y="180727"/>
                  <a:pt x="5456712" y="261788"/>
                </a:cubicBezTo>
                <a:cubicBezTo>
                  <a:pt x="5516289" y="304550"/>
                  <a:pt x="5587520" y="313948"/>
                  <a:pt x="5651844" y="341674"/>
                </a:cubicBezTo>
                <a:cubicBezTo>
                  <a:pt x="5718760" y="370809"/>
                  <a:pt x="5718760" y="392425"/>
                  <a:pt x="5663501" y="477009"/>
                </a:cubicBezTo>
                <a:cubicBezTo>
                  <a:pt x="5807259" y="495339"/>
                  <a:pt x="5807259" y="495339"/>
                  <a:pt x="5762794" y="628324"/>
                </a:cubicBezTo>
                <a:cubicBezTo>
                  <a:pt x="5883243" y="640542"/>
                  <a:pt x="5962676" y="703511"/>
                  <a:pt x="5981237" y="841197"/>
                </a:cubicBezTo>
                <a:cubicBezTo>
                  <a:pt x="5990305" y="907926"/>
                  <a:pt x="6044700" y="939409"/>
                  <a:pt x="6105136" y="984052"/>
                </a:cubicBezTo>
                <a:cubicBezTo>
                  <a:pt x="6030022" y="1027286"/>
                  <a:pt x="5979081" y="1117509"/>
                  <a:pt x="5891443" y="1022115"/>
                </a:cubicBezTo>
                <a:cubicBezTo>
                  <a:pt x="5859498" y="987342"/>
                  <a:pt x="5862517" y="1031513"/>
                  <a:pt x="5858202" y="1044202"/>
                </a:cubicBezTo>
                <a:cubicBezTo>
                  <a:pt x="5847842" y="1075215"/>
                  <a:pt x="5869424" y="1095893"/>
                  <a:pt x="5883673" y="1119387"/>
                </a:cubicBezTo>
                <a:cubicBezTo>
                  <a:pt x="5897486" y="1142885"/>
                  <a:pt x="5913893" y="1167789"/>
                  <a:pt x="5917778" y="1194108"/>
                </a:cubicBezTo>
                <a:cubicBezTo>
                  <a:pt x="5920365" y="1212434"/>
                  <a:pt x="5907848" y="1239216"/>
                  <a:pt x="5894034" y="1252846"/>
                </a:cubicBezTo>
                <a:cubicBezTo>
                  <a:pt x="5821506" y="1324743"/>
                  <a:pt x="5864677" y="1486396"/>
                  <a:pt x="5727393" y="1507074"/>
                </a:cubicBezTo>
                <a:cubicBezTo>
                  <a:pt x="5665659" y="1516469"/>
                  <a:pt x="5635872" y="1575680"/>
                  <a:pt x="5590543" y="1608104"/>
                </a:cubicBezTo>
                <a:cubicBezTo>
                  <a:pt x="5432970" y="1721355"/>
                  <a:pt x="5327632" y="1867030"/>
                  <a:pt x="5278850" y="2067214"/>
                </a:cubicBezTo>
                <a:cubicBezTo>
                  <a:pt x="5265468" y="2122664"/>
                  <a:pt x="5214092" y="2167309"/>
                  <a:pt x="5180851" y="2216179"/>
                </a:cubicBezTo>
                <a:cubicBezTo>
                  <a:pt x="5196826" y="2251892"/>
                  <a:pt x="5284029" y="2174826"/>
                  <a:pt x="5253380" y="2268808"/>
                </a:cubicBezTo>
                <a:cubicBezTo>
                  <a:pt x="5230067" y="2339298"/>
                  <a:pt x="5170490" y="2383001"/>
                  <a:pt x="5114368" y="2424825"/>
                </a:cubicBezTo>
                <a:cubicBezTo>
                  <a:pt x="5050475" y="2472284"/>
                  <a:pt x="4979676" y="2510347"/>
                  <a:pt x="4950749" y="2598221"/>
                </a:cubicBezTo>
                <a:cubicBezTo>
                  <a:pt x="4944706" y="2617020"/>
                  <a:pt x="4925279" y="2636755"/>
                  <a:pt x="4908013" y="2644276"/>
                </a:cubicBezTo>
                <a:cubicBezTo>
                  <a:pt x="4007468" y="4190779"/>
                  <a:pt x="1790648" y="4201115"/>
                  <a:pt x="1535079" y="4190306"/>
                </a:cubicBezTo>
                <a:cubicBezTo>
                  <a:pt x="1225543" y="4176680"/>
                  <a:pt x="932844" y="4081285"/>
                  <a:pt x="645760" y="3962397"/>
                </a:cubicBezTo>
                <a:cubicBezTo>
                  <a:pt x="524448" y="3912117"/>
                  <a:pt x="411775" y="3840689"/>
                  <a:pt x="293915" y="3785239"/>
                </a:cubicBezTo>
                <a:cubicBezTo>
                  <a:pt x="212539" y="3746940"/>
                  <a:pt x="140444" y="3691254"/>
                  <a:pt x="68403" y="3637448"/>
                </a:cubicBezTo>
                <a:lnTo>
                  <a:pt x="0" y="3589272"/>
                </a:lnTo>
                <a:close/>
              </a:path>
            </a:pathLst>
          </a:custGeom>
        </p:spPr>
      </p:pic>
      <p:pic>
        <p:nvPicPr>
          <p:cNvPr id="20" name="Content Placeholder 4">
            <a:extLst>
              <a:ext uri="{FF2B5EF4-FFF2-40B4-BE49-F238E27FC236}">
                <a16:creationId xmlns:a16="http://schemas.microsoft.com/office/drawing/2014/main" id="{EE571782-FB6D-B64E-AE0C-72ED82297F8C}"/>
              </a:ext>
            </a:extLst>
          </p:cNvPr>
          <p:cNvPicPr>
            <a:picLocks noChangeAspect="1"/>
          </p:cNvPicPr>
          <p:nvPr/>
        </p:nvPicPr>
        <p:blipFill>
          <a:blip r:embed="rId4"/>
          <a:srcRect t="8082" b="8082"/>
          <a:stretch/>
        </p:blipFill>
        <p:spPr>
          <a:xfrm>
            <a:off x="532559" y="4360754"/>
            <a:ext cx="5414116" cy="2553582"/>
          </a:xfrm>
          <a:custGeom>
            <a:avLst/>
            <a:gdLst/>
            <a:ahLst/>
            <a:cxnLst/>
            <a:rect l="l" t="t" r="r" b="b"/>
            <a:pathLst>
              <a:path w="5414116" h="2553582">
                <a:moveTo>
                  <a:pt x="158526" y="1316979"/>
                </a:moveTo>
                <a:lnTo>
                  <a:pt x="156754" y="1330318"/>
                </a:lnTo>
                <a:lnTo>
                  <a:pt x="150357" y="1343402"/>
                </a:lnTo>
                <a:cubicBezTo>
                  <a:pt x="148595" y="1346671"/>
                  <a:pt x="147784" y="1347597"/>
                  <a:pt x="148224" y="1345403"/>
                </a:cubicBezTo>
                <a:cubicBezTo>
                  <a:pt x="148536" y="1343890"/>
                  <a:pt x="150150" y="1339188"/>
                  <a:pt x="152759" y="1332109"/>
                </a:cubicBezTo>
                <a:close/>
                <a:moveTo>
                  <a:pt x="183999" y="1247985"/>
                </a:moveTo>
                <a:lnTo>
                  <a:pt x="185425" y="1249095"/>
                </a:lnTo>
                <a:lnTo>
                  <a:pt x="177909" y="1267545"/>
                </a:lnTo>
                <a:cubicBezTo>
                  <a:pt x="172543" y="1280910"/>
                  <a:pt x="167559" y="1293511"/>
                  <a:pt x="163267" y="1304542"/>
                </a:cubicBezTo>
                <a:lnTo>
                  <a:pt x="158526" y="1316979"/>
                </a:lnTo>
                <a:lnTo>
                  <a:pt x="160096" y="1305161"/>
                </a:lnTo>
                <a:cubicBezTo>
                  <a:pt x="166154" y="1273946"/>
                  <a:pt x="174799" y="1251295"/>
                  <a:pt x="183999" y="1247985"/>
                </a:cubicBezTo>
                <a:close/>
                <a:moveTo>
                  <a:pt x="2747400" y="406"/>
                </a:moveTo>
                <a:cubicBezTo>
                  <a:pt x="3035071" y="-4281"/>
                  <a:pt x="3341945" y="31161"/>
                  <a:pt x="3649095" y="133697"/>
                </a:cubicBezTo>
                <a:cubicBezTo>
                  <a:pt x="3849864" y="200721"/>
                  <a:pt x="4603144" y="576730"/>
                  <a:pt x="4698157" y="641897"/>
                </a:cubicBezTo>
                <a:cubicBezTo>
                  <a:pt x="4795794" y="709015"/>
                  <a:pt x="4865356" y="805949"/>
                  <a:pt x="4969229" y="864848"/>
                </a:cubicBezTo>
                <a:cubicBezTo>
                  <a:pt x="5024230" y="895855"/>
                  <a:pt x="5072076" y="940214"/>
                  <a:pt x="5031717" y="1024948"/>
                </a:cubicBezTo>
                <a:cubicBezTo>
                  <a:pt x="5020170" y="1048963"/>
                  <a:pt x="5029183" y="1072811"/>
                  <a:pt x="5057014" y="1071682"/>
                </a:cubicBezTo>
                <a:cubicBezTo>
                  <a:pt x="5109680" y="1069387"/>
                  <a:pt x="5118666" y="1110271"/>
                  <a:pt x="5135838" y="1143392"/>
                </a:cubicBezTo>
                <a:cubicBezTo>
                  <a:pt x="5166252" y="1202027"/>
                  <a:pt x="5193622" y="1263285"/>
                  <a:pt x="5266156" y="1289064"/>
                </a:cubicBezTo>
                <a:cubicBezTo>
                  <a:pt x="5238324" y="1323279"/>
                  <a:pt x="5215649" y="1311585"/>
                  <a:pt x="5195858" y="1298567"/>
                </a:cubicBezTo>
                <a:cubicBezTo>
                  <a:pt x="5143669" y="1263879"/>
                  <a:pt x="5093474" y="1226987"/>
                  <a:pt x="5041179" y="1192607"/>
                </a:cubicBezTo>
                <a:cubicBezTo>
                  <a:pt x="5007224" y="1170236"/>
                  <a:pt x="4975133" y="1142623"/>
                  <a:pt x="4918135" y="1145234"/>
                </a:cubicBezTo>
                <a:cubicBezTo>
                  <a:pt x="4935797" y="1231274"/>
                  <a:pt x="5007025" y="1262427"/>
                  <a:pt x="5060171" y="1300349"/>
                </a:cubicBezTo>
                <a:cubicBezTo>
                  <a:pt x="5126536" y="1347737"/>
                  <a:pt x="5152263" y="1413621"/>
                  <a:pt x="5184421" y="1487704"/>
                </a:cubicBezTo>
                <a:cubicBezTo>
                  <a:pt x="5122415" y="1489134"/>
                  <a:pt x="5103753" y="1435610"/>
                  <a:pt x="5058648" y="1427657"/>
                </a:cubicBezTo>
                <a:cubicBezTo>
                  <a:pt x="5053296" y="1435084"/>
                  <a:pt x="5045346" y="1445577"/>
                  <a:pt x="5045794" y="1446015"/>
                </a:cubicBezTo>
                <a:cubicBezTo>
                  <a:pt x="5106451" y="1496737"/>
                  <a:pt x="5117537" y="1568193"/>
                  <a:pt x="5101767" y="1647359"/>
                </a:cubicBezTo>
                <a:cubicBezTo>
                  <a:pt x="5093584" y="1688209"/>
                  <a:pt x="5115626" y="1706770"/>
                  <a:pt x="5135030" y="1731061"/>
                </a:cubicBezTo>
                <a:cubicBezTo>
                  <a:pt x="5203090" y="1816944"/>
                  <a:pt x="5278566" y="1897224"/>
                  <a:pt x="5321944" y="2003361"/>
                </a:cubicBezTo>
                <a:cubicBezTo>
                  <a:pt x="5239878" y="1971324"/>
                  <a:pt x="5191106" y="1897335"/>
                  <a:pt x="5107240" y="1850840"/>
                </a:cubicBezTo>
                <a:cubicBezTo>
                  <a:pt x="5146549" y="1965041"/>
                  <a:pt x="5224816" y="2036621"/>
                  <a:pt x="5290952" y="2116036"/>
                </a:cubicBezTo>
                <a:cubicBezTo>
                  <a:pt x="5321198" y="2152238"/>
                  <a:pt x="5345753" y="2195120"/>
                  <a:pt x="5388446" y="2220887"/>
                </a:cubicBezTo>
                <a:cubicBezTo>
                  <a:pt x="5403552" y="2230128"/>
                  <a:pt x="5428090" y="2247608"/>
                  <a:pt x="5403992" y="2273010"/>
                </a:cubicBezTo>
                <a:cubicBezTo>
                  <a:pt x="5383871" y="2294002"/>
                  <a:pt x="5363583" y="2281535"/>
                  <a:pt x="5345240" y="2269525"/>
                </a:cubicBezTo>
                <a:cubicBezTo>
                  <a:pt x="5301305" y="2240459"/>
                  <a:pt x="5249677" y="2227961"/>
                  <a:pt x="5181971" y="2212341"/>
                </a:cubicBezTo>
                <a:cubicBezTo>
                  <a:pt x="5210776" y="2304349"/>
                  <a:pt x="5323140" y="2305426"/>
                  <a:pt x="5342451" y="2399541"/>
                </a:cubicBezTo>
                <a:cubicBezTo>
                  <a:pt x="5276493" y="2399374"/>
                  <a:pt x="5240279" y="2358756"/>
                  <a:pt x="5193127" y="2341296"/>
                </a:cubicBezTo>
                <a:cubicBezTo>
                  <a:pt x="5150483" y="2325566"/>
                  <a:pt x="5134316" y="2337131"/>
                  <a:pt x="5128778" y="2384953"/>
                </a:cubicBezTo>
                <a:cubicBezTo>
                  <a:pt x="5120098" y="2459440"/>
                  <a:pt x="5082689" y="2490060"/>
                  <a:pt x="5024779" y="2455361"/>
                </a:cubicBezTo>
                <a:cubicBezTo>
                  <a:pt x="4971160" y="2423009"/>
                  <a:pt x="4955618" y="2448088"/>
                  <a:pt x="4957119" y="2492221"/>
                </a:cubicBezTo>
                <a:cubicBezTo>
                  <a:pt x="4957659" y="2508307"/>
                  <a:pt x="4955422" y="2522819"/>
                  <a:pt x="4951208" y="2536243"/>
                </a:cubicBezTo>
                <a:lnTo>
                  <a:pt x="4942986" y="2553582"/>
                </a:lnTo>
                <a:lnTo>
                  <a:pt x="0" y="2553582"/>
                </a:lnTo>
                <a:lnTo>
                  <a:pt x="10415" y="2540282"/>
                </a:lnTo>
                <a:cubicBezTo>
                  <a:pt x="21321" y="2529317"/>
                  <a:pt x="34083" y="2520126"/>
                  <a:pt x="50390" y="2514109"/>
                </a:cubicBezTo>
                <a:cubicBezTo>
                  <a:pt x="60150" y="2510393"/>
                  <a:pt x="69288" y="2504190"/>
                  <a:pt x="78593" y="2498362"/>
                </a:cubicBezTo>
                <a:cubicBezTo>
                  <a:pt x="79663" y="2490260"/>
                  <a:pt x="77016" y="2483287"/>
                  <a:pt x="68604" y="2478966"/>
                </a:cubicBezTo>
                <a:cubicBezTo>
                  <a:pt x="15119" y="2451323"/>
                  <a:pt x="33815" y="2412284"/>
                  <a:pt x="51592" y="2367344"/>
                </a:cubicBezTo>
                <a:cubicBezTo>
                  <a:pt x="73482" y="2311677"/>
                  <a:pt x="117178" y="2293901"/>
                  <a:pt x="167239" y="2281968"/>
                </a:cubicBezTo>
                <a:cubicBezTo>
                  <a:pt x="184333" y="2277976"/>
                  <a:pt x="204809" y="2283134"/>
                  <a:pt x="218700" y="2261009"/>
                </a:cubicBezTo>
                <a:cubicBezTo>
                  <a:pt x="202945" y="2233233"/>
                  <a:pt x="167661" y="2244301"/>
                  <a:pt x="144260" y="2232104"/>
                </a:cubicBezTo>
                <a:cubicBezTo>
                  <a:pt x="124982" y="2221882"/>
                  <a:pt x="89225" y="2216464"/>
                  <a:pt x="132450" y="2182200"/>
                </a:cubicBezTo>
                <a:cubicBezTo>
                  <a:pt x="145069" y="2172139"/>
                  <a:pt x="138401" y="2161211"/>
                  <a:pt x="128269" y="2157485"/>
                </a:cubicBezTo>
                <a:cubicBezTo>
                  <a:pt x="45771" y="2128357"/>
                  <a:pt x="114856" y="2054401"/>
                  <a:pt x="102768" y="2004430"/>
                </a:cubicBezTo>
                <a:cubicBezTo>
                  <a:pt x="99143" y="1990876"/>
                  <a:pt x="114661" y="1971808"/>
                  <a:pt x="128485" y="1969383"/>
                </a:cubicBezTo>
                <a:cubicBezTo>
                  <a:pt x="216478" y="1953355"/>
                  <a:pt x="255260" y="1875600"/>
                  <a:pt x="316632" y="1814867"/>
                </a:cubicBezTo>
                <a:cubicBezTo>
                  <a:pt x="286607" y="1778049"/>
                  <a:pt x="240843" y="1760915"/>
                  <a:pt x="204084" y="1732869"/>
                </a:cubicBezTo>
                <a:cubicBezTo>
                  <a:pt x="165873" y="1703815"/>
                  <a:pt x="170805" y="1689937"/>
                  <a:pt x="227085" y="1644378"/>
                </a:cubicBezTo>
                <a:cubicBezTo>
                  <a:pt x="135002" y="1609983"/>
                  <a:pt x="135002" y="1609983"/>
                  <a:pt x="194840" y="1531510"/>
                </a:cubicBezTo>
                <a:cubicBezTo>
                  <a:pt x="155738" y="1518118"/>
                  <a:pt x="147268" y="1431235"/>
                  <a:pt x="153201" y="1357062"/>
                </a:cubicBezTo>
                <a:lnTo>
                  <a:pt x="156754" y="1330318"/>
                </a:lnTo>
                <a:lnTo>
                  <a:pt x="158203" y="1327353"/>
                </a:lnTo>
                <a:cubicBezTo>
                  <a:pt x="164944" y="1313010"/>
                  <a:pt x="174305" y="1292418"/>
                  <a:pt x="183908" y="1271808"/>
                </a:cubicBezTo>
                <a:lnTo>
                  <a:pt x="192178" y="1254359"/>
                </a:lnTo>
                <a:lnTo>
                  <a:pt x="197963" y="1258870"/>
                </a:lnTo>
                <a:cubicBezTo>
                  <a:pt x="201319" y="1265759"/>
                  <a:pt x="204343" y="1269123"/>
                  <a:pt x="207082" y="1270177"/>
                </a:cubicBezTo>
                <a:cubicBezTo>
                  <a:pt x="215301" y="1273335"/>
                  <a:pt x="220953" y="1255680"/>
                  <a:pt x="225258" y="1249926"/>
                </a:cubicBezTo>
                <a:cubicBezTo>
                  <a:pt x="239225" y="1231830"/>
                  <a:pt x="229470" y="1215162"/>
                  <a:pt x="225383" y="1197822"/>
                </a:cubicBezTo>
                <a:cubicBezTo>
                  <a:pt x="223809" y="1191435"/>
                  <a:pt x="212069" y="1213060"/>
                  <a:pt x="198195" y="1241661"/>
                </a:cubicBezTo>
                <a:lnTo>
                  <a:pt x="192178" y="1254359"/>
                </a:lnTo>
                <a:lnTo>
                  <a:pt x="185425" y="1249095"/>
                </a:lnTo>
                <a:lnTo>
                  <a:pt x="194847" y="1225969"/>
                </a:lnTo>
                <a:cubicBezTo>
                  <a:pt x="218144" y="1169629"/>
                  <a:pt x="242658" y="1113997"/>
                  <a:pt x="248781" y="1110761"/>
                </a:cubicBezTo>
                <a:cubicBezTo>
                  <a:pt x="313786" y="1076283"/>
                  <a:pt x="321395" y="965784"/>
                  <a:pt x="418181" y="974220"/>
                </a:cubicBezTo>
                <a:cubicBezTo>
                  <a:pt x="461819" y="977818"/>
                  <a:pt x="495215" y="944914"/>
                  <a:pt x="532987" y="931088"/>
                </a:cubicBezTo>
                <a:cubicBezTo>
                  <a:pt x="664440" y="883526"/>
                  <a:pt x="768295" y="806734"/>
                  <a:pt x="846702" y="686183"/>
                </a:cubicBezTo>
                <a:cubicBezTo>
                  <a:pt x="868484" y="652881"/>
                  <a:pt x="913166" y="632329"/>
                  <a:pt x="946487" y="606427"/>
                </a:cubicBezTo>
                <a:cubicBezTo>
                  <a:pt x="943857" y="580742"/>
                  <a:pt x="867909" y="616319"/>
                  <a:pt x="909859" y="561037"/>
                </a:cubicBezTo>
                <a:cubicBezTo>
                  <a:pt x="941546" y="519374"/>
                  <a:pt x="991572" y="500749"/>
                  <a:pt x="1038549" y="483076"/>
                </a:cubicBezTo>
                <a:cubicBezTo>
                  <a:pt x="1092404" y="463016"/>
                  <a:pt x="1148626" y="449861"/>
                  <a:pt x="1187871" y="397948"/>
                </a:cubicBezTo>
                <a:cubicBezTo>
                  <a:pt x="1194206" y="389666"/>
                  <a:pt x="1884389" y="14461"/>
                  <a:pt x="2747400" y="406"/>
                </a:cubicBezTo>
                <a:close/>
              </a:path>
            </a:pathLst>
          </a:custGeom>
        </p:spPr>
      </p:pic>
      <p:sp>
        <p:nvSpPr>
          <p:cNvPr id="6" name="Title 1">
            <a:extLst>
              <a:ext uri="{FF2B5EF4-FFF2-40B4-BE49-F238E27FC236}">
                <a16:creationId xmlns:a16="http://schemas.microsoft.com/office/drawing/2014/main" id="{25215A8C-C825-2147-AC52-89A4FA36037C}"/>
              </a:ext>
            </a:extLst>
          </p:cNvPr>
          <p:cNvSpPr>
            <a:spLocks noGrp="1"/>
          </p:cNvSpPr>
          <p:nvPr>
            <p:ph type="title"/>
          </p:nvPr>
        </p:nvSpPr>
        <p:spPr>
          <a:xfrm>
            <a:off x="6105136" y="446049"/>
            <a:ext cx="4803636" cy="1311664"/>
          </a:xfrm>
        </p:spPr>
        <p:txBody>
          <a:bodyPr vert="horz" lIns="91440" tIns="45720" rIns="91440" bIns="45720" rtlCol="0">
            <a:normAutofit/>
          </a:bodyPr>
          <a:lstStyle/>
          <a:p>
            <a:r>
              <a:rPr lang="en-US" b="1" dirty="0">
                <a:solidFill>
                  <a:srgbClr val="18A7E0"/>
                </a:solidFill>
                <a:latin typeface="+mn-lt"/>
              </a:rPr>
              <a:t>Activity One</a:t>
            </a:r>
          </a:p>
        </p:txBody>
      </p:sp>
      <p:sp>
        <p:nvSpPr>
          <p:cNvPr id="7" name="Content Placeholder 2">
            <a:extLst>
              <a:ext uri="{FF2B5EF4-FFF2-40B4-BE49-F238E27FC236}">
                <a16:creationId xmlns:a16="http://schemas.microsoft.com/office/drawing/2014/main" id="{95646A29-192D-D646-BDCC-AA040ED24CAF}"/>
              </a:ext>
            </a:extLst>
          </p:cNvPr>
          <p:cNvSpPr txBox="1">
            <a:spLocks/>
          </p:cNvSpPr>
          <p:nvPr/>
        </p:nvSpPr>
        <p:spPr>
          <a:xfrm>
            <a:off x="6105136" y="1757713"/>
            <a:ext cx="5813502" cy="4191736"/>
          </a:xfrm>
          <a:prstGeom prst="rect">
            <a:avLst/>
          </a:prstGeom>
        </p:spPr>
        <p:txBody>
          <a:bodyPr vert="horz" lIns="91440" tIns="45720" rIns="91440" bIns="45720" rtlCol="0" anchor="ctr">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3200" dirty="0">
                <a:solidFill>
                  <a:srgbClr val="000000"/>
                </a:solidFill>
              </a:rPr>
              <a:t>Re-read the handout ‘</a:t>
            </a:r>
            <a:r>
              <a:rPr lang="en-GB" sz="3200" b="1" dirty="0">
                <a:solidFill>
                  <a:srgbClr val="18A7E0"/>
                </a:solidFill>
              </a:rPr>
              <a:t>Spotting Signs of Manipulation</a:t>
            </a:r>
            <a:r>
              <a:rPr lang="en-US" sz="3200" dirty="0">
                <a:solidFill>
                  <a:srgbClr val="000000"/>
                </a:solidFill>
              </a:rPr>
              <a:t>’ to refresh your memory of last lesson.</a:t>
            </a:r>
          </a:p>
          <a:p>
            <a:pPr marL="0" indent="0">
              <a:buFont typeface="Arial" panose="020B0604020202020204" pitchFamily="34" charset="0"/>
              <a:buNone/>
            </a:pPr>
            <a:endParaRPr lang="en-US" sz="3200" dirty="0">
              <a:solidFill>
                <a:srgbClr val="000000"/>
              </a:solidFill>
            </a:endParaRPr>
          </a:p>
          <a:p>
            <a:pPr marL="0" indent="0">
              <a:buFont typeface="Arial" panose="020B0604020202020204" pitchFamily="34" charset="0"/>
              <a:buNone/>
            </a:pPr>
            <a:r>
              <a:rPr lang="en-US" sz="3200" dirty="0">
                <a:solidFill>
                  <a:srgbClr val="000000"/>
                </a:solidFill>
              </a:rPr>
              <a:t>We will now re-watch the video to show Rob and Tyrone’s experiences. </a:t>
            </a:r>
          </a:p>
          <a:p>
            <a:pPr marL="0" indent="0">
              <a:buFont typeface="Arial" panose="020B0604020202020204" pitchFamily="34" charset="0"/>
              <a:buNone/>
            </a:pPr>
            <a:endParaRPr lang="en-US" sz="3200" dirty="0">
              <a:solidFill>
                <a:srgbClr val="000000"/>
              </a:solidFill>
            </a:endParaRPr>
          </a:p>
          <a:p>
            <a:pPr marL="0" indent="0">
              <a:buFont typeface="Arial" panose="020B0604020202020204" pitchFamily="34" charset="0"/>
              <a:buNone/>
            </a:pPr>
            <a:r>
              <a:rPr lang="en-US" sz="3000" dirty="0">
                <a:solidFill>
                  <a:srgbClr val="18A7E0"/>
                </a:solidFill>
              </a:rPr>
              <a:t>https://youtu.be/sQ-8b4tjv-w</a:t>
            </a:r>
          </a:p>
        </p:txBody>
      </p:sp>
      <p:pic>
        <p:nvPicPr>
          <p:cNvPr id="8" name="Picture 7" descr="A picture containing clock&#10;&#10;Description automatically generated">
            <a:extLst>
              <a:ext uri="{FF2B5EF4-FFF2-40B4-BE49-F238E27FC236}">
                <a16:creationId xmlns:a16="http://schemas.microsoft.com/office/drawing/2014/main" id="{30365562-DEFE-3340-B548-2F36D16203EB}"/>
              </a:ext>
            </a:extLst>
          </p:cNvPr>
          <p:cNvPicPr>
            <a:picLocks noChangeAspect="1"/>
          </p:cNvPicPr>
          <p:nvPr/>
        </p:nvPicPr>
        <p:blipFill>
          <a:blip r:embed="rId5"/>
          <a:stretch>
            <a:fillRect/>
          </a:stretch>
        </p:blipFill>
        <p:spPr>
          <a:xfrm>
            <a:off x="9594674" y="6207539"/>
            <a:ext cx="2597326" cy="650461"/>
          </a:xfrm>
          <a:prstGeom prst="rect">
            <a:avLst/>
          </a:prstGeom>
          <a:solidFill>
            <a:schemeClr val="bg1">
              <a:alpha val="29000"/>
            </a:schemeClr>
          </a:solidFill>
        </p:spPr>
      </p:pic>
    </p:spTree>
    <p:extLst>
      <p:ext uri="{BB962C8B-B14F-4D97-AF65-F5344CB8AC3E}">
        <p14:creationId xmlns:p14="http://schemas.microsoft.com/office/powerpoint/2010/main" val="43334637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50" name="Rectangle 49">
            <a:extLst>
              <a:ext uri="{FF2B5EF4-FFF2-40B4-BE49-F238E27FC236}">
                <a16:creationId xmlns:a16="http://schemas.microsoft.com/office/drawing/2014/main" id="{8FC9BE17-9A7B-462D-AE50-3D877738730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descr="A cartoon of a person&#10;&#10;Description automatically generated">
            <a:extLst>
              <a:ext uri="{FF2B5EF4-FFF2-40B4-BE49-F238E27FC236}">
                <a16:creationId xmlns:a16="http://schemas.microsoft.com/office/drawing/2014/main" id="{31C62397-0807-CA44-8F2E-307C432193C8}"/>
              </a:ext>
            </a:extLst>
          </p:cNvPr>
          <p:cNvPicPr>
            <a:picLocks noChangeAspect="1"/>
          </p:cNvPicPr>
          <p:nvPr/>
        </p:nvPicPr>
        <p:blipFill rotWithShape="1">
          <a:blip r:embed="rId3"/>
          <a:srcRect l="6819" t="6484" r="26690" b="-1"/>
          <a:stretch/>
        </p:blipFill>
        <p:spPr>
          <a:xfrm>
            <a:off x="3641911" y="10"/>
            <a:ext cx="8668512" cy="6857990"/>
          </a:xfrm>
          <a:prstGeom prst="rect">
            <a:avLst/>
          </a:prstGeom>
        </p:spPr>
      </p:pic>
      <p:sp>
        <p:nvSpPr>
          <p:cNvPr id="52" name="Rectangle 51">
            <a:extLst>
              <a:ext uri="{FF2B5EF4-FFF2-40B4-BE49-F238E27FC236}">
                <a16:creationId xmlns:a16="http://schemas.microsoft.com/office/drawing/2014/main" id="{3EBE8569-6AEC-4B8C-8D53-2DE337CDBA6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 y="0"/>
            <a:ext cx="9756601" cy="6858000"/>
          </a:xfrm>
          <a:prstGeom prst="rect">
            <a:avLst/>
          </a:prstGeom>
          <a:gradFill>
            <a:gsLst>
              <a:gs pos="58000">
                <a:schemeClr val="bg1"/>
              </a:gs>
              <a:gs pos="35000">
                <a:schemeClr val="bg1">
                  <a:alpha val="78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4" name="Rectangle 53">
            <a:extLst>
              <a:ext uri="{FF2B5EF4-FFF2-40B4-BE49-F238E27FC236}">
                <a16:creationId xmlns:a16="http://schemas.microsoft.com/office/drawing/2014/main" id="{55D4142C-5077-457F-A6AD-3FECFDB3968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662559" y="605790"/>
            <a:ext cx="73152" cy="54864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56" name="Rectangle 55">
            <a:extLst>
              <a:ext uri="{FF2B5EF4-FFF2-40B4-BE49-F238E27FC236}">
                <a16:creationId xmlns:a16="http://schemas.microsoft.com/office/drawing/2014/main" id="{7A5F0580-5EE9-419F-96EE-B6529EF6E7D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8244" y="2443480"/>
            <a:ext cx="3300984" cy="9144"/>
          </a:xfrm>
          <a:prstGeom prst="rect">
            <a:avLst/>
          </a:prstGeom>
          <a:solidFill>
            <a:srgbClr val="D5D5D5"/>
          </a:solidFill>
          <a:ln w="3175">
            <a:solidFill>
              <a:srgbClr val="D5D5D5"/>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5" name="Rectangle 24">
            <a:extLst>
              <a:ext uri="{FF2B5EF4-FFF2-40B4-BE49-F238E27FC236}">
                <a16:creationId xmlns:a16="http://schemas.microsoft.com/office/drawing/2014/main" id="{659D6D15-15B3-5A42-893D-068FFFCF272D}"/>
              </a:ext>
            </a:extLst>
          </p:cNvPr>
          <p:cNvSpPr/>
          <p:nvPr/>
        </p:nvSpPr>
        <p:spPr>
          <a:xfrm>
            <a:off x="314796" y="36598"/>
            <a:ext cx="3651278" cy="261739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4400" b="1" dirty="0">
                <a:solidFill>
                  <a:srgbClr val="18A7E0"/>
                </a:solidFill>
              </a:rPr>
              <a:t>Slippery Slope</a:t>
            </a:r>
          </a:p>
          <a:p>
            <a:endParaRPr lang="en-US" sz="4400" b="1" dirty="0">
              <a:solidFill>
                <a:srgbClr val="18A7E0"/>
              </a:solidFill>
            </a:endParaRPr>
          </a:p>
        </p:txBody>
      </p:sp>
      <p:pic>
        <p:nvPicPr>
          <p:cNvPr id="27" name="Picture 26" descr="A picture containing clock&#10;&#10;Description automatically generated">
            <a:extLst>
              <a:ext uri="{FF2B5EF4-FFF2-40B4-BE49-F238E27FC236}">
                <a16:creationId xmlns:a16="http://schemas.microsoft.com/office/drawing/2014/main" id="{84F42BF0-5389-024E-ABB2-9301A7EAAA21}"/>
              </a:ext>
            </a:extLst>
          </p:cNvPr>
          <p:cNvPicPr>
            <a:picLocks noChangeAspect="1"/>
          </p:cNvPicPr>
          <p:nvPr/>
        </p:nvPicPr>
        <p:blipFill>
          <a:blip r:embed="rId4"/>
          <a:stretch>
            <a:fillRect/>
          </a:stretch>
        </p:blipFill>
        <p:spPr>
          <a:xfrm>
            <a:off x="9713097" y="6207539"/>
            <a:ext cx="2597326" cy="650461"/>
          </a:xfrm>
          <a:prstGeom prst="rect">
            <a:avLst/>
          </a:prstGeom>
          <a:solidFill>
            <a:schemeClr val="bg1">
              <a:alpha val="29000"/>
            </a:schemeClr>
          </a:solidFill>
        </p:spPr>
      </p:pic>
      <p:sp>
        <p:nvSpPr>
          <p:cNvPr id="21" name="Content Placeholder 2">
            <a:extLst>
              <a:ext uri="{FF2B5EF4-FFF2-40B4-BE49-F238E27FC236}">
                <a16:creationId xmlns:a16="http://schemas.microsoft.com/office/drawing/2014/main" id="{C746C085-E77A-3C43-B1E0-632CE80963BF}"/>
              </a:ext>
            </a:extLst>
          </p:cNvPr>
          <p:cNvSpPr>
            <a:spLocks noGrp="1"/>
          </p:cNvSpPr>
          <p:nvPr>
            <p:ph idx="1"/>
          </p:nvPr>
        </p:nvSpPr>
        <p:spPr>
          <a:xfrm>
            <a:off x="271782" y="1723622"/>
            <a:ext cx="8434895" cy="4483917"/>
          </a:xfrm>
          <a:solidFill>
            <a:schemeClr val="bg1">
              <a:alpha val="0"/>
            </a:schemeClr>
          </a:solidFill>
        </p:spPr>
        <p:txBody>
          <a:bodyPr vert="horz" lIns="91440" tIns="45720" rIns="91440" bIns="45720" rtlCol="0" anchor="t">
            <a:normAutofit fontScale="92500" lnSpcReduction="10000"/>
          </a:bodyPr>
          <a:lstStyle/>
          <a:p>
            <a:pPr marL="0" indent="0">
              <a:buNone/>
            </a:pPr>
            <a:r>
              <a:rPr lang="en-US" sz="2400" dirty="0"/>
              <a:t>We are going to focus on how Paul escalates his manipulation and how Rob and Tyrone find themselves on a ‘</a:t>
            </a:r>
            <a:r>
              <a:rPr lang="en-US" sz="2400" b="1" dirty="0">
                <a:solidFill>
                  <a:srgbClr val="18A7E0"/>
                </a:solidFill>
              </a:rPr>
              <a:t>slippery slope’</a:t>
            </a:r>
            <a:r>
              <a:rPr lang="en-US" sz="2400" dirty="0"/>
              <a:t>. </a:t>
            </a:r>
            <a:endParaRPr lang="en-GB" sz="2400" dirty="0"/>
          </a:p>
          <a:p>
            <a:pPr marL="0" indent="0">
              <a:buNone/>
            </a:pPr>
            <a:endParaRPr lang="en-US" sz="1400" dirty="0"/>
          </a:p>
          <a:p>
            <a:pPr marL="0" indent="0">
              <a:buNone/>
            </a:pPr>
            <a:r>
              <a:rPr lang="en-GB" sz="2500" dirty="0"/>
              <a:t>Manipulators often use what is called the </a:t>
            </a:r>
            <a:r>
              <a:rPr lang="en-GB" sz="2500" b="1" dirty="0">
                <a:solidFill>
                  <a:srgbClr val="18A7E0"/>
                </a:solidFill>
              </a:rPr>
              <a:t>foot-in-the-door</a:t>
            </a:r>
            <a:r>
              <a:rPr lang="en-GB" sz="2500" dirty="0"/>
              <a:t> approach, this is a psychological technique.</a:t>
            </a:r>
          </a:p>
          <a:p>
            <a:pPr marL="0" indent="0">
              <a:buNone/>
            </a:pPr>
            <a:endParaRPr lang="en-GB" sz="2500" dirty="0"/>
          </a:p>
          <a:p>
            <a:pPr marL="0" indent="0">
              <a:buNone/>
            </a:pPr>
            <a:r>
              <a:rPr lang="en-GB" sz="2500" dirty="0"/>
              <a:t>It </a:t>
            </a:r>
            <a:r>
              <a:rPr lang="en-GB" sz="2500" b="1" dirty="0">
                <a:solidFill>
                  <a:srgbClr val="18A7E0"/>
                </a:solidFill>
              </a:rPr>
              <a:t>starts with small, reasonable requests </a:t>
            </a:r>
            <a:r>
              <a:rPr lang="en-GB" sz="2500" dirty="0"/>
              <a:t>that others agree to, before </a:t>
            </a:r>
            <a:r>
              <a:rPr lang="en-GB" sz="2500" b="1" dirty="0">
                <a:solidFill>
                  <a:srgbClr val="18A7E0"/>
                </a:solidFill>
              </a:rPr>
              <a:t>moving on to more and more unreasonable demands </a:t>
            </a:r>
            <a:r>
              <a:rPr lang="en-GB" sz="2500" dirty="0"/>
              <a:t>that </a:t>
            </a:r>
            <a:r>
              <a:rPr lang="en-GB" sz="2500" b="1" dirty="0">
                <a:solidFill>
                  <a:srgbClr val="18A7E0"/>
                </a:solidFill>
              </a:rPr>
              <a:t>people feel they cannot say no to</a:t>
            </a:r>
            <a:r>
              <a:rPr lang="en-GB" sz="2500" dirty="0"/>
              <a:t> because they have already agreed to so many smaller requests.</a:t>
            </a:r>
          </a:p>
          <a:p>
            <a:pPr marL="0" indent="0">
              <a:buNone/>
            </a:pPr>
            <a:endParaRPr lang="en-GB" sz="2500" dirty="0"/>
          </a:p>
          <a:p>
            <a:pPr marL="0" indent="0">
              <a:buNone/>
            </a:pPr>
            <a:r>
              <a:rPr lang="en-GB" sz="2500" dirty="0"/>
              <a:t>This is also sometimes called a ‘slippery slope’ because it captures the </a:t>
            </a:r>
            <a:r>
              <a:rPr lang="en-GB" sz="2500" b="1" dirty="0">
                <a:solidFill>
                  <a:srgbClr val="18A7E0"/>
                </a:solidFill>
              </a:rPr>
              <a:t>feeling of the situation being out of your control</a:t>
            </a:r>
            <a:r>
              <a:rPr lang="en-GB" sz="2500" dirty="0"/>
              <a:t>.</a:t>
            </a:r>
            <a:endParaRPr lang="en-US" sz="1400" dirty="0"/>
          </a:p>
        </p:txBody>
      </p:sp>
    </p:spTree>
    <p:extLst>
      <p:ext uri="{BB962C8B-B14F-4D97-AF65-F5344CB8AC3E}">
        <p14:creationId xmlns:p14="http://schemas.microsoft.com/office/powerpoint/2010/main" val="25658395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1">
                                            <p:bg/>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1">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1">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1">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1">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uild="p" animBg="1"/>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5" name="Rectangle 34">
            <a:extLst>
              <a:ext uri="{FF2B5EF4-FFF2-40B4-BE49-F238E27FC236}">
                <a16:creationId xmlns:a16="http://schemas.microsoft.com/office/drawing/2014/main" id="{49CD2D09-B1BB-4DF5-9E1C-3D21B21EDEF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920431" y="0"/>
            <a:ext cx="6271569" cy="6858000"/>
          </a:xfrm>
          <a:prstGeom prst="rect">
            <a:avLst/>
          </a:prstGeom>
          <a:gradFill>
            <a:gsLst>
              <a:gs pos="0">
                <a:schemeClr val="accent1">
                  <a:lumMod val="100000"/>
                  <a:alpha val="82000"/>
                </a:schemeClr>
              </a:gs>
              <a:gs pos="25000">
                <a:schemeClr val="accent1">
                  <a:alpha val="60000"/>
                </a:schemeClr>
              </a:gs>
              <a:gs pos="94000">
                <a:schemeClr val="bg2">
                  <a:lumMod val="75000"/>
                </a:schemeClr>
              </a:gs>
              <a:gs pos="100000">
                <a:schemeClr val="bg2">
                  <a:lumMod val="7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7" name="Picture 36">
            <a:extLst>
              <a:ext uri="{FF2B5EF4-FFF2-40B4-BE49-F238E27FC236}">
                <a16:creationId xmlns:a16="http://schemas.microsoft.com/office/drawing/2014/main" id="{83355637-BA71-4F63-94C9-E77BF81BDFC0}"/>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extLst>
              <a:ext uri="{28A0092B-C50C-407E-A947-70E740481C1C}">
                <a14:useLocalDpi xmlns:a14="http://schemas.microsoft.com/office/drawing/2010/main" val="0"/>
              </a:ext>
            </a:extLst>
          </a:blip>
          <a:stretch>
            <a:fillRect/>
          </a:stretch>
        </p:blipFill>
        <p:spPr>
          <a:xfrm flipH="1">
            <a:off x="0" y="0"/>
            <a:ext cx="12192000" cy="6858000"/>
          </a:xfrm>
          <a:prstGeom prst="rect">
            <a:avLst/>
          </a:prstGeom>
        </p:spPr>
      </p:pic>
      <p:sp>
        <p:nvSpPr>
          <p:cNvPr id="12" name="Title 1">
            <a:extLst>
              <a:ext uri="{FF2B5EF4-FFF2-40B4-BE49-F238E27FC236}">
                <a16:creationId xmlns:a16="http://schemas.microsoft.com/office/drawing/2014/main" id="{630266E5-5831-0E4D-BBA6-D8C17691DB49}"/>
              </a:ext>
            </a:extLst>
          </p:cNvPr>
          <p:cNvSpPr>
            <a:spLocks noGrp="1"/>
          </p:cNvSpPr>
          <p:nvPr>
            <p:ph type="title"/>
          </p:nvPr>
        </p:nvSpPr>
        <p:spPr>
          <a:xfrm>
            <a:off x="442344" y="443496"/>
            <a:ext cx="4803636" cy="1311664"/>
          </a:xfrm>
        </p:spPr>
        <p:txBody>
          <a:bodyPr vert="horz" lIns="91440" tIns="45720" rIns="91440" bIns="45720" rtlCol="0" anchor="ctr">
            <a:normAutofit/>
          </a:bodyPr>
          <a:lstStyle/>
          <a:p>
            <a:r>
              <a:rPr lang="en-US" b="1" dirty="0">
                <a:solidFill>
                  <a:srgbClr val="18A7E0"/>
                </a:solidFill>
                <a:latin typeface="+mn-lt"/>
              </a:rPr>
              <a:t>Activity Two</a:t>
            </a:r>
          </a:p>
        </p:txBody>
      </p:sp>
      <p:sp>
        <p:nvSpPr>
          <p:cNvPr id="13" name="Content Placeholder 2">
            <a:extLst>
              <a:ext uri="{FF2B5EF4-FFF2-40B4-BE49-F238E27FC236}">
                <a16:creationId xmlns:a16="http://schemas.microsoft.com/office/drawing/2014/main" id="{F92E6CE0-6344-DE4A-AF74-2EBC557ABB8F}"/>
              </a:ext>
            </a:extLst>
          </p:cNvPr>
          <p:cNvSpPr txBox="1">
            <a:spLocks/>
          </p:cNvSpPr>
          <p:nvPr/>
        </p:nvSpPr>
        <p:spPr>
          <a:xfrm>
            <a:off x="442345" y="1743464"/>
            <a:ext cx="5245979" cy="3854448"/>
          </a:xfrm>
          <a:prstGeom prst="rect">
            <a:avLst/>
          </a:prstGeom>
        </p:spPr>
        <p:txBody>
          <a:bodyPr vert="horz" lIns="91440" tIns="45720" rIns="91440" bIns="45720" rtlCol="0" anchor="ctr">
            <a:normAutofit fontScale="92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80000"/>
              </a:lnSpc>
              <a:buNone/>
            </a:pPr>
            <a:r>
              <a:rPr lang="en-US" sz="3200" dirty="0">
                <a:solidFill>
                  <a:srgbClr val="000000"/>
                </a:solidFill>
              </a:rPr>
              <a:t>Organise the key events of the story in order to demonstrate the slippery slope that Rob and Tyrone find themselves on. </a:t>
            </a:r>
          </a:p>
          <a:p>
            <a:pPr marL="0" indent="0">
              <a:lnSpc>
                <a:spcPct val="80000"/>
              </a:lnSpc>
              <a:buNone/>
            </a:pPr>
            <a:endParaRPr lang="en-US" sz="3200" dirty="0">
              <a:solidFill>
                <a:srgbClr val="000000"/>
              </a:solidFill>
            </a:endParaRPr>
          </a:p>
          <a:p>
            <a:pPr marL="0" indent="0">
              <a:lnSpc>
                <a:spcPct val="80000"/>
              </a:lnSpc>
              <a:buNone/>
            </a:pPr>
            <a:r>
              <a:rPr lang="en-US" sz="3200" dirty="0">
                <a:solidFill>
                  <a:srgbClr val="000000"/>
                </a:solidFill>
              </a:rPr>
              <a:t>There are also some blank cards for you to add any other features or of the story that you feel also contributed to the slippery slope</a:t>
            </a:r>
            <a:r>
              <a:rPr lang="en-US" sz="2600" dirty="0">
                <a:solidFill>
                  <a:srgbClr val="000000"/>
                </a:solidFill>
              </a:rPr>
              <a:t>. </a:t>
            </a:r>
          </a:p>
        </p:txBody>
      </p:sp>
      <p:sp>
        <p:nvSpPr>
          <p:cNvPr id="39" name="Freeform 49">
            <a:extLst>
              <a:ext uri="{FF2B5EF4-FFF2-40B4-BE49-F238E27FC236}">
                <a16:creationId xmlns:a16="http://schemas.microsoft.com/office/drawing/2014/main" id="{967C29FE-FD32-4AFB-AD20-DBDF5864B2D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6713915" y="590635"/>
            <a:ext cx="5478085" cy="6276841"/>
          </a:xfrm>
          <a:custGeom>
            <a:avLst/>
            <a:gdLst>
              <a:gd name="connsiteX0" fmla="*/ 2178155 w 5478085"/>
              <a:gd name="connsiteY0" fmla="*/ 0 h 6276841"/>
              <a:gd name="connsiteX1" fmla="*/ 5478085 w 5478085"/>
              <a:gd name="connsiteY1" fmla="*/ 3299930 h 6276841"/>
              <a:gd name="connsiteX2" fmla="*/ 3751098 w 5478085"/>
              <a:gd name="connsiteY2" fmla="*/ 6201577 h 6276841"/>
              <a:gd name="connsiteX3" fmla="*/ 3594858 w 5478085"/>
              <a:gd name="connsiteY3" fmla="*/ 6276841 h 6276841"/>
              <a:gd name="connsiteX4" fmla="*/ 761453 w 5478085"/>
              <a:gd name="connsiteY4" fmla="*/ 6276841 h 6276841"/>
              <a:gd name="connsiteX5" fmla="*/ 605213 w 5478085"/>
              <a:gd name="connsiteY5" fmla="*/ 6201577 h 6276841"/>
              <a:gd name="connsiteX6" fmla="*/ 79093 w 5478085"/>
              <a:gd name="connsiteY6" fmla="*/ 5846317 h 6276841"/>
              <a:gd name="connsiteX7" fmla="*/ 0 w 5478085"/>
              <a:gd name="connsiteY7" fmla="*/ 5774432 h 6276841"/>
              <a:gd name="connsiteX8" fmla="*/ 0 w 5478085"/>
              <a:gd name="connsiteY8" fmla="*/ 825429 h 6276841"/>
              <a:gd name="connsiteX9" fmla="*/ 79093 w 5478085"/>
              <a:gd name="connsiteY9" fmla="*/ 753544 h 6276841"/>
              <a:gd name="connsiteX10" fmla="*/ 2178155 w 5478085"/>
              <a:gd name="connsiteY10" fmla="*/ 0 h 6276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478085" h="6276841">
                <a:moveTo>
                  <a:pt x="2178155" y="0"/>
                </a:moveTo>
                <a:cubicBezTo>
                  <a:pt x="4000656" y="0"/>
                  <a:pt x="5478085" y="1477429"/>
                  <a:pt x="5478085" y="3299930"/>
                </a:cubicBezTo>
                <a:cubicBezTo>
                  <a:pt x="5478085" y="4552900"/>
                  <a:pt x="4779769" y="5642769"/>
                  <a:pt x="3751098" y="6201577"/>
                </a:cubicBezTo>
                <a:lnTo>
                  <a:pt x="3594858" y="6276841"/>
                </a:lnTo>
                <a:lnTo>
                  <a:pt x="761453" y="6276841"/>
                </a:lnTo>
                <a:lnTo>
                  <a:pt x="605213" y="6201577"/>
                </a:lnTo>
                <a:cubicBezTo>
                  <a:pt x="418182" y="6099975"/>
                  <a:pt x="242071" y="5980818"/>
                  <a:pt x="79093" y="5846317"/>
                </a:cubicBezTo>
                <a:lnTo>
                  <a:pt x="0" y="5774432"/>
                </a:lnTo>
                <a:lnTo>
                  <a:pt x="0" y="825429"/>
                </a:lnTo>
                <a:lnTo>
                  <a:pt x="79093" y="753544"/>
                </a:lnTo>
                <a:cubicBezTo>
                  <a:pt x="649516" y="282789"/>
                  <a:pt x="1380811" y="0"/>
                  <a:pt x="2178155" y="0"/>
                </a:cubicBezTo>
                <a:close/>
              </a:path>
            </a:pathLst>
          </a:custGeom>
          <a:solidFill>
            <a:srgbClr val="FFFFFF"/>
          </a:solidFill>
          <a:ln>
            <a:gradFill>
              <a:gsLst>
                <a:gs pos="0">
                  <a:schemeClr val="accent1">
                    <a:lumMod val="40000"/>
                    <a:lumOff val="60000"/>
                  </a:schemeClr>
                </a:gs>
                <a:gs pos="23000">
                  <a:schemeClr val="accent1">
                    <a:lumMod val="45000"/>
                    <a:lumOff val="55000"/>
                  </a:schemeClr>
                </a:gs>
                <a:gs pos="83000">
                  <a:schemeClr val="accent3"/>
                </a:gs>
                <a:gs pos="100000">
                  <a:schemeClr val="accent3"/>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11" name="Picture 10">
            <a:extLst>
              <a:ext uri="{FF2B5EF4-FFF2-40B4-BE49-F238E27FC236}">
                <a16:creationId xmlns:a16="http://schemas.microsoft.com/office/drawing/2014/main" id="{31C62397-0807-CA44-8F2E-307C432193C8}"/>
              </a:ext>
            </a:extLst>
          </p:cNvPr>
          <p:cNvPicPr>
            <a:picLocks noChangeAspect="1"/>
          </p:cNvPicPr>
          <p:nvPr/>
        </p:nvPicPr>
        <p:blipFill>
          <a:blip r:embed="rId4"/>
          <a:srcRect l="20224" r="20224"/>
          <a:stretch/>
        </p:blipFill>
        <p:spPr>
          <a:xfrm>
            <a:off x="6883973" y="749808"/>
            <a:ext cx="5308028" cy="6108192"/>
          </a:xfrm>
          <a:custGeom>
            <a:avLst/>
            <a:gdLst/>
            <a:ahLst/>
            <a:cxnLst/>
            <a:rect l="l" t="t" r="r" b="b"/>
            <a:pathLst>
              <a:path w="5298683" h="6097438">
                <a:moveTo>
                  <a:pt x="3120528" y="0"/>
                </a:moveTo>
                <a:cubicBezTo>
                  <a:pt x="3874524" y="0"/>
                  <a:pt x="4566062" y="267415"/>
                  <a:pt x="5105473" y="712577"/>
                </a:cubicBezTo>
                <a:lnTo>
                  <a:pt x="5298683" y="888178"/>
                </a:lnTo>
                <a:lnTo>
                  <a:pt x="5298683" y="5352876"/>
                </a:lnTo>
                <a:lnTo>
                  <a:pt x="5105473" y="5528477"/>
                </a:lnTo>
                <a:cubicBezTo>
                  <a:pt x="4874296" y="5719261"/>
                  <a:pt x="4615179" y="5877397"/>
                  <a:pt x="4335177" y="5995828"/>
                </a:cubicBezTo>
                <a:lnTo>
                  <a:pt x="4057556" y="6097438"/>
                </a:lnTo>
                <a:lnTo>
                  <a:pt x="2183499" y="6097438"/>
                </a:lnTo>
                <a:lnTo>
                  <a:pt x="1905878" y="5995828"/>
                </a:lnTo>
                <a:cubicBezTo>
                  <a:pt x="785873" y="5522106"/>
                  <a:pt x="0" y="4413092"/>
                  <a:pt x="0" y="3120527"/>
                </a:cubicBezTo>
                <a:cubicBezTo>
                  <a:pt x="0" y="1397108"/>
                  <a:pt x="1397108" y="0"/>
                  <a:pt x="3120528" y="0"/>
                </a:cubicBezTo>
                <a:close/>
              </a:path>
            </a:pathLst>
          </a:custGeom>
        </p:spPr>
      </p:pic>
      <p:pic>
        <p:nvPicPr>
          <p:cNvPr id="19" name="Picture 18" descr="A picture containing clock&#10;&#10;Description automatically generated">
            <a:extLst>
              <a:ext uri="{FF2B5EF4-FFF2-40B4-BE49-F238E27FC236}">
                <a16:creationId xmlns:a16="http://schemas.microsoft.com/office/drawing/2014/main" id="{B6B965AA-1DBD-B74B-B038-4716FFE63BB3}"/>
              </a:ext>
            </a:extLst>
          </p:cNvPr>
          <p:cNvPicPr>
            <a:picLocks noChangeAspect="1"/>
          </p:cNvPicPr>
          <p:nvPr/>
        </p:nvPicPr>
        <p:blipFill>
          <a:blip r:embed="rId5"/>
          <a:stretch>
            <a:fillRect/>
          </a:stretch>
        </p:blipFill>
        <p:spPr>
          <a:xfrm>
            <a:off x="-33852" y="6217015"/>
            <a:ext cx="2597326" cy="650461"/>
          </a:xfrm>
          <a:prstGeom prst="rect">
            <a:avLst/>
          </a:prstGeom>
          <a:solidFill>
            <a:schemeClr val="bg1">
              <a:alpha val="29000"/>
            </a:schemeClr>
          </a:solidFill>
        </p:spPr>
      </p:pic>
    </p:spTree>
    <p:extLst>
      <p:ext uri="{BB962C8B-B14F-4D97-AF65-F5344CB8AC3E}">
        <p14:creationId xmlns:p14="http://schemas.microsoft.com/office/powerpoint/2010/main" val="160602122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1" name="Picture 10" descr="Graphical user interface&#10;&#10;Description automatically generated">
            <a:extLst>
              <a:ext uri="{FF2B5EF4-FFF2-40B4-BE49-F238E27FC236}">
                <a16:creationId xmlns:a16="http://schemas.microsoft.com/office/drawing/2014/main" id="{31C62397-0807-CA44-8F2E-307C432193C8}"/>
              </a:ext>
            </a:extLst>
          </p:cNvPr>
          <p:cNvPicPr>
            <a:picLocks noChangeAspect="1"/>
          </p:cNvPicPr>
          <p:nvPr/>
        </p:nvPicPr>
        <p:blipFill rotWithShape="1">
          <a:blip r:embed="rId3"/>
          <a:srcRect t="37935" b="820"/>
          <a:stretch/>
        </p:blipFill>
        <p:spPr>
          <a:xfrm>
            <a:off x="0" y="-15929"/>
            <a:ext cx="12192001" cy="4666928"/>
          </a:xfrm>
          <a:prstGeom prst="rect">
            <a:avLst/>
          </a:prstGeom>
        </p:spPr>
      </p:pic>
      <p:pic>
        <p:nvPicPr>
          <p:cNvPr id="25" name="Picture 24">
            <a:extLst>
              <a:ext uri="{FF2B5EF4-FFF2-40B4-BE49-F238E27FC236}">
                <a16:creationId xmlns:a16="http://schemas.microsoft.com/office/drawing/2014/main" id="{EE09A529-E47C-4634-BB98-0A9526C372B4}"/>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4">
            <a:extLst>
              <a:ext uri="{28A0092B-C50C-407E-A947-70E740481C1C}">
                <a14:useLocalDpi xmlns:a14="http://schemas.microsoft.com/office/drawing/2010/main" val="0"/>
              </a:ext>
            </a:extLst>
          </a:blip>
          <a:srcRect t="51657"/>
          <a:stretch/>
        </p:blipFill>
        <p:spPr>
          <a:xfrm>
            <a:off x="0" y="3542616"/>
            <a:ext cx="12192000" cy="3315384"/>
          </a:xfrm>
          <a:prstGeom prst="rect">
            <a:avLst/>
          </a:prstGeom>
        </p:spPr>
      </p:pic>
      <p:sp>
        <p:nvSpPr>
          <p:cNvPr id="27" name="Oval 26">
            <a:extLst>
              <a:ext uri="{FF2B5EF4-FFF2-40B4-BE49-F238E27FC236}">
                <a16:creationId xmlns:a16="http://schemas.microsoft.com/office/drawing/2014/main" id="{569C1A01-6FB5-43CE-ADCC-936728ACAC0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456267" y="4388303"/>
            <a:ext cx="824089" cy="702986"/>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9208EE20-BCA3-D143-8E75-87F3B61B8B28}"/>
              </a:ext>
            </a:extLst>
          </p:cNvPr>
          <p:cNvSpPr>
            <a:spLocks noGrp="1"/>
          </p:cNvSpPr>
          <p:nvPr>
            <p:ph type="title"/>
          </p:nvPr>
        </p:nvSpPr>
        <p:spPr>
          <a:xfrm>
            <a:off x="121262" y="4212055"/>
            <a:ext cx="5021782" cy="702986"/>
          </a:xfrm>
        </p:spPr>
        <p:txBody>
          <a:bodyPr vert="horz" lIns="91440" tIns="45720" rIns="91440" bIns="45720" rtlCol="0" anchor="ctr">
            <a:normAutofit/>
          </a:bodyPr>
          <a:lstStyle/>
          <a:p>
            <a:r>
              <a:rPr lang="en-US" sz="4000" b="1" dirty="0">
                <a:solidFill>
                  <a:srgbClr val="18A7E0"/>
                </a:solidFill>
                <a:latin typeface="+mn-lt"/>
              </a:rPr>
              <a:t>Activity Three</a:t>
            </a:r>
          </a:p>
        </p:txBody>
      </p:sp>
      <p:sp>
        <p:nvSpPr>
          <p:cNvPr id="14" name="Content Placeholder 2">
            <a:extLst>
              <a:ext uri="{FF2B5EF4-FFF2-40B4-BE49-F238E27FC236}">
                <a16:creationId xmlns:a16="http://schemas.microsoft.com/office/drawing/2014/main" id="{042EE463-0B92-5548-8F0D-B4716ADE1AAB}"/>
              </a:ext>
            </a:extLst>
          </p:cNvPr>
          <p:cNvSpPr txBox="1">
            <a:spLocks/>
          </p:cNvSpPr>
          <p:nvPr/>
        </p:nvSpPr>
        <p:spPr>
          <a:xfrm>
            <a:off x="170666" y="4915041"/>
            <a:ext cx="4926411" cy="1771915"/>
          </a:xfrm>
          <a:prstGeom prst="rect">
            <a:avLst/>
          </a:prstGeom>
        </p:spPr>
        <p:txBody>
          <a:bodyPr vert="horz" lIns="91440" tIns="45720" rIns="91440" bIns="4572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400" dirty="0">
                <a:solidFill>
                  <a:srgbClr val="000000"/>
                </a:solidFill>
              </a:rPr>
              <a:t>Choose three moments in the slippery slope sequence that one or both of the boys could gave responded differently.</a:t>
            </a:r>
          </a:p>
          <a:p>
            <a:r>
              <a:rPr lang="en-US" sz="1400" dirty="0">
                <a:solidFill>
                  <a:srgbClr val="000000"/>
                </a:solidFill>
              </a:rPr>
              <a:t>For each moment, you have chosen </a:t>
            </a:r>
          </a:p>
          <a:p>
            <a:pPr lvl="1"/>
            <a:r>
              <a:rPr lang="en-US" sz="1400" dirty="0">
                <a:solidFill>
                  <a:srgbClr val="000000"/>
                </a:solidFill>
              </a:rPr>
              <a:t>Explain what could have happened (both positive and negative outcomes) had Rob and/or Tyrone done things differently. </a:t>
            </a:r>
          </a:p>
          <a:p>
            <a:pPr lvl="1"/>
            <a:r>
              <a:rPr lang="en-US" sz="1400" dirty="0">
                <a:solidFill>
                  <a:srgbClr val="000000"/>
                </a:solidFill>
              </a:rPr>
              <a:t>Any barriers that might have prevent them from acting differently</a:t>
            </a:r>
          </a:p>
        </p:txBody>
      </p:sp>
      <p:sp>
        <p:nvSpPr>
          <p:cNvPr id="15" name="Title 1">
            <a:extLst>
              <a:ext uri="{FF2B5EF4-FFF2-40B4-BE49-F238E27FC236}">
                <a16:creationId xmlns:a16="http://schemas.microsoft.com/office/drawing/2014/main" id="{DFDE1132-B86D-C442-8F57-9EC6783B174A}"/>
              </a:ext>
            </a:extLst>
          </p:cNvPr>
          <p:cNvSpPr txBox="1">
            <a:spLocks/>
          </p:cNvSpPr>
          <p:nvPr/>
        </p:nvSpPr>
        <p:spPr>
          <a:xfrm>
            <a:off x="5264306" y="4295116"/>
            <a:ext cx="6760465" cy="2391840"/>
          </a:xfrm>
          <a:custGeom>
            <a:avLst/>
            <a:gdLst>
              <a:gd name="connsiteX0" fmla="*/ 0 w 6760465"/>
              <a:gd name="connsiteY0" fmla="*/ 0 h 2391840"/>
              <a:gd name="connsiteX1" fmla="*/ 608442 w 6760465"/>
              <a:gd name="connsiteY1" fmla="*/ 0 h 2391840"/>
              <a:gd name="connsiteX2" fmla="*/ 1081674 w 6760465"/>
              <a:gd name="connsiteY2" fmla="*/ 0 h 2391840"/>
              <a:gd name="connsiteX3" fmla="*/ 1892930 w 6760465"/>
              <a:gd name="connsiteY3" fmla="*/ 0 h 2391840"/>
              <a:gd name="connsiteX4" fmla="*/ 2501372 w 6760465"/>
              <a:gd name="connsiteY4" fmla="*/ 0 h 2391840"/>
              <a:gd name="connsiteX5" fmla="*/ 3109814 w 6760465"/>
              <a:gd name="connsiteY5" fmla="*/ 0 h 2391840"/>
              <a:gd name="connsiteX6" fmla="*/ 3921070 w 6760465"/>
              <a:gd name="connsiteY6" fmla="*/ 0 h 2391840"/>
              <a:gd name="connsiteX7" fmla="*/ 4461907 w 6760465"/>
              <a:gd name="connsiteY7" fmla="*/ 0 h 2391840"/>
              <a:gd name="connsiteX8" fmla="*/ 5273163 w 6760465"/>
              <a:gd name="connsiteY8" fmla="*/ 0 h 2391840"/>
              <a:gd name="connsiteX9" fmla="*/ 6084419 w 6760465"/>
              <a:gd name="connsiteY9" fmla="*/ 0 h 2391840"/>
              <a:gd name="connsiteX10" fmla="*/ 6760465 w 6760465"/>
              <a:gd name="connsiteY10" fmla="*/ 0 h 2391840"/>
              <a:gd name="connsiteX11" fmla="*/ 6760465 w 6760465"/>
              <a:gd name="connsiteY11" fmla="*/ 645797 h 2391840"/>
              <a:gd name="connsiteX12" fmla="*/ 6760465 w 6760465"/>
              <a:gd name="connsiteY12" fmla="*/ 1267675 h 2391840"/>
              <a:gd name="connsiteX13" fmla="*/ 6760465 w 6760465"/>
              <a:gd name="connsiteY13" fmla="*/ 1793880 h 2391840"/>
              <a:gd name="connsiteX14" fmla="*/ 6760465 w 6760465"/>
              <a:gd name="connsiteY14" fmla="*/ 2391840 h 2391840"/>
              <a:gd name="connsiteX15" fmla="*/ 6084419 w 6760465"/>
              <a:gd name="connsiteY15" fmla="*/ 2391840 h 2391840"/>
              <a:gd name="connsiteX16" fmla="*/ 5408372 w 6760465"/>
              <a:gd name="connsiteY16" fmla="*/ 2391840 h 2391840"/>
              <a:gd name="connsiteX17" fmla="*/ 4597116 w 6760465"/>
              <a:gd name="connsiteY17" fmla="*/ 2391840 h 2391840"/>
              <a:gd name="connsiteX18" fmla="*/ 3921070 w 6760465"/>
              <a:gd name="connsiteY18" fmla="*/ 2391840 h 2391840"/>
              <a:gd name="connsiteX19" fmla="*/ 3447837 w 6760465"/>
              <a:gd name="connsiteY19" fmla="*/ 2391840 h 2391840"/>
              <a:gd name="connsiteX20" fmla="*/ 2907000 w 6760465"/>
              <a:gd name="connsiteY20" fmla="*/ 2391840 h 2391840"/>
              <a:gd name="connsiteX21" fmla="*/ 2095744 w 6760465"/>
              <a:gd name="connsiteY21" fmla="*/ 2391840 h 2391840"/>
              <a:gd name="connsiteX22" fmla="*/ 1419698 w 6760465"/>
              <a:gd name="connsiteY22" fmla="*/ 2391840 h 2391840"/>
              <a:gd name="connsiteX23" fmla="*/ 878860 w 6760465"/>
              <a:gd name="connsiteY23" fmla="*/ 2391840 h 2391840"/>
              <a:gd name="connsiteX24" fmla="*/ 0 w 6760465"/>
              <a:gd name="connsiteY24" fmla="*/ 2391840 h 2391840"/>
              <a:gd name="connsiteX25" fmla="*/ 0 w 6760465"/>
              <a:gd name="connsiteY25" fmla="*/ 1865635 h 2391840"/>
              <a:gd name="connsiteX26" fmla="*/ 0 w 6760465"/>
              <a:gd name="connsiteY26" fmla="*/ 1339430 h 2391840"/>
              <a:gd name="connsiteX27" fmla="*/ 0 w 6760465"/>
              <a:gd name="connsiteY27" fmla="*/ 717552 h 2391840"/>
              <a:gd name="connsiteX28" fmla="*/ 0 w 6760465"/>
              <a:gd name="connsiteY28" fmla="*/ 0 h 2391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6760465" h="2391840" extrusionOk="0">
                <a:moveTo>
                  <a:pt x="0" y="0"/>
                </a:moveTo>
                <a:cubicBezTo>
                  <a:pt x="253177" y="20484"/>
                  <a:pt x="307335" y="-19045"/>
                  <a:pt x="608442" y="0"/>
                </a:cubicBezTo>
                <a:cubicBezTo>
                  <a:pt x="909549" y="19045"/>
                  <a:pt x="981424" y="18322"/>
                  <a:pt x="1081674" y="0"/>
                </a:cubicBezTo>
                <a:cubicBezTo>
                  <a:pt x="1181924" y="-18322"/>
                  <a:pt x="1599718" y="-24251"/>
                  <a:pt x="1892930" y="0"/>
                </a:cubicBezTo>
                <a:cubicBezTo>
                  <a:pt x="2186142" y="24251"/>
                  <a:pt x="2253388" y="11656"/>
                  <a:pt x="2501372" y="0"/>
                </a:cubicBezTo>
                <a:cubicBezTo>
                  <a:pt x="2749356" y="-11656"/>
                  <a:pt x="2907621" y="-4249"/>
                  <a:pt x="3109814" y="0"/>
                </a:cubicBezTo>
                <a:cubicBezTo>
                  <a:pt x="3312007" y="4249"/>
                  <a:pt x="3687317" y="16227"/>
                  <a:pt x="3921070" y="0"/>
                </a:cubicBezTo>
                <a:cubicBezTo>
                  <a:pt x="4154823" y="-16227"/>
                  <a:pt x="4336782" y="-21113"/>
                  <a:pt x="4461907" y="0"/>
                </a:cubicBezTo>
                <a:cubicBezTo>
                  <a:pt x="4587032" y="21113"/>
                  <a:pt x="5108623" y="1018"/>
                  <a:pt x="5273163" y="0"/>
                </a:cubicBezTo>
                <a:cubicBezTo>
                  <a:pt x="5437703" y="-1018"/>
                  <a:pt x="5767327" y="15061"/>
                  <a:pt x="6084419" y="0"/>
                </a:cubicBezTo>
                <a:cubicBezTo>
                  <a:pt x="6401511" y="-15061"/>
                  <a:pt x="6502629" y="481"/>
                  <a:pt x="6760465" y="0"/>
                </a:cubicBezTo>
                <a:cubicBezTo>
                  <a:pt x="6780352" y="278197"/>
                  <a:pt x="6748498" y="448189"/>
                  <a:pt x="6760465" y="645797"/>
                </a:cubicBezTo>
                <a:cubicBezTo>
                  <a:pt x="6772432" y="843405"/>
                  <a:pt x="6767555" y="1129586"/>
                  <a:pt x="6760465" y="1267675"/>
                </a:cubicBezTo>
                <a:cubicBezTo>
                  <a:pt x="6753375" y="1405764"/>
                  <a:pt x="6751187" y="1685108"/>
                  <a:pt x="6760465" y="1793880"/>
                </a:cubicBezTo>
                <a:cubicBezTo>
                  <a:pt x="6769743" y="1902652"/>
                  <a:pt x="6740252" y="2130536"/>
                  <a:pt x="6760465" y="2391840"/>
                </a:cubicBezTo>
                <a:cubicBezTo>
                  <a:pt x="6485833" y="2422915"/>
                  <a:pt x="6282274" y="2415676"/>
                  <a:pt x="6084419" y="2391840"/>
                </a:cubicBezTo>
                <a:cubicBezTo>
                  <a:pt x="5886564" y="2368004"/>
                  <a:pt x="5569667" y="2415630"/>
                  <a:pt x="5408372" y="2391840"/>
                </a:cubicBezTo>
                <a:cubicBezTo>
                  <a:pt x="5247077" y="2368050"/>
                  <a:pt x="4940938" y="2428070"/>
                  <a:pt x="4597116" y="2391840"/>
                </a:cubicBezTo>
                <a:cubicBezTo>
                  <a:pt x="4253294" y="2355610"/>
                  <a:pt x="4216965" y="2389153"/>
                  <a:pt x="3921070" y="2391840"/>
                </a:cubicBezTo>
                <a:cubicBezTo>
                  <a:pt x="3625175" y="2394527"/>
                  <a:pt x="3575542" y="2400638"/>
                  <a:pt x="3447837" y="2391840"/>
                </a:cubicBezTo>
                <a:cubicBezTo>
                  <a:pt x="3320132" y="2383042"/>
                  <a:pt x="3119767" y="2366927"/>
                  <a:pt x="2907000" y="2391840"/>
                </a:cubicBezTo>
                <a:cubicBezTo>
                  <a:pt x="2694233" y="2416753"/>
                  <a:pt x="2469178" y="2414248"/>
                  <a:pt x="2095744" y="2391840"/>
                </a:cubicBezTo>
                <a:cubicBezTo>
                  <a:pt x="1722310" y="2369432"/>
                  <a:pt x="1646832" y="2398783"/>
                  <a:pt x="1419698" y="2391840"/>
                </a:cubicBezTo>
                <a:cubicBezTo>
                  <a:pt x="1192564" y="2384897"/>
                  <a:pt x="1078500" y="2410853"/>
                  <a:pt x="878860" y="2391840"/>
                </a:cubicBezTo>
                <a:cubicBezTo>
                  <a:pt x="679220" y="2372827"/>
                  <a:pt x="420799" y="2421335"/>
                  <a:pt x="0" y="2391840"/>
                </a:cubicBezTo>
                <a:cubicBezTo>
                  <a:pt x="13769" y="2241027"/>
                  <a:pt x="6123" y="2006874"/>
                  <a:pt x="0" y="1865635"/>
                </a:cubicBezTo>
                <a:cubicBezTo>
                  <a:pt x="-6123" y="1724397"/>
                  <a:pt x="23596" y="1527319"/>
                  <a:pt x="0" y="1339430"/>
                </a:cubicBezTo>
                <a:cubicBezTo>
                  <a:pt x="-23596" y="1151542"/>
                  <a:pt x="28307" y="958122"/>
                  <a:pt x="0" y="717552"/>
                </a:cubicBezTo>
                <a:cubicBezTo>
                  <a:pt x="-28307" y="476982"/>
                  <a:pt x="17424" y="296338"/>
                  <a:pt x="0" y="0"/>
                </a:cubicBezTo>
                <a:close/>
              </a:path>
            </a:pathLst>
          </a:custGeom>
          <a:noFill/>
          <a:ln>
            <a:solidFill>
              <a:srgbClr val="18A7E0">
                <a:alpha val="0"/>
              </a:srgbClr>
            </a:solidFill>
            <a:extLst>
              <a:ext uri="{C807C97D-BFC1-408E-A445-0C87EB9F89A2}">
                <ask:lineSketchStyleProps xmlns:ask="http://schemas.microsoft.com/office/drawing/2018/sketchyshapes" sd="1219033472">
                  <a:prstGeom prst="rect">
                    <a:avLst/>
                  </a:prstGeom>
                  <ask:type>
                    <ask:lineSketchFreehand/>
                  </ask:type>
                </ask:lineSketchStyleProps>
              </a:ext>
            </a:extLst>
          </a:ln>
        </p:spPr>
        <p:txBody>
          <a:bodyPr vert="horz" lIns="91440" tIns="45720" rIns="91440" bIns="45720" rtlCol="0" anchor="b">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spcAft>
                <a:spcPts val="600"/>
              </a:spcAft>
            </a:pPr>
            <a:r>
              <a:rPr lang="en-GB" sz="1800" b="1" dirty="0">
                <a:solidFill>
                  <a:srgbClr val="18A7E0"/>
                </a:solidFill>
                <a:latin typeface="+mn-lt"/>
              </a:rPr>
              <a:t>Model Answer: </a:t>
            </a:r>
            <a:r>
              <a:rPr lang="en-GB" sz="1800" i="1" dirty="0"/>
              <a:t>When Paul gives them ways to ‘fit in’ with the group of older people, Rob and Tyrone could have responded in a number of ways. They could have told Paul that they didn’t want to hang out with older people but this could feel hard to achieve because they might have felt unsure of how Paul would react, especially as he might feel entitled to thanks instead. Rob was less confident so if he told a trusted adult who they were spending time with and what they were doing then this might have a positive outcome because the adults would recognise that there was something unusual about this and be able </a:t>
            </a:r>
            <a:r>
              <a:rPr lang="en-GB" sz="1800" i="1"/>
              <a:t>to help.</a:t>
            </a:r>
            <a:endParaRPr lang="en-GB" sz="1800" dirty="0"/>
          </a:p>
        </p:txBody>
      </p:sp>
      <p:pic>
        <p:nvPicPr>
          <p:cNvPr id="10" name="Picture 9" descr="A picture containing clock&#10;&#10;Description automatically generated">
            <a:extLst>
              <a:ext uri="{FF2B5EF4-FFF2-40B4-BE49-F238E27FC236}">
                <a16:creationId xmlns:a16="http://schemas.microsoft.com/office/drawing/2014/main" id="{5A3382B5-8C69-E141-A619-7ACE6F85E10B}"/>
              </a:ext>
            </a:extLst>
          </p:cNvPr>
          <p:cNvPicPr>
            <a:picLocks noChangeAspect="1"/>
          </p:cNvPicPr>
          <p:nvPr/>
        </p:nvPicPr>
        <p:blipFill>
          <a:blip r:embed="rId5"/>
          <a:stretch>
            <a:fillRect/>
          </a:stretch>
        </p:blipFill>
        <p:spPr>
          <a:xfrm>
            <a:off x="9594674" y="-15929"/>
            <a:ext cx="2597326" cy="650461"/>
          </a:xfrm>
          <a:prstGeom prst="rect">
            <a:avLst/>
          </a:prstGeom>
          <a:solidFill>
            <a:schemeClr val="bg1">
              <a:alpha val="29000"/>
            </a:schemeClr>
          </a:solidFill>
        </p:spPr>
      </p:pic>
    </p:spTree>
    <p:extLst>
      <p:ext uri="{BB962C8B-B14F-4D97-AF65-F5344CB8AC3E}">
        <p14:creationId xmlns:p14="http://schemas.microsoft.com/office/powerpoint/2010/main" val="3444612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5" name="Rectangle 24">
            <a:extLst>
              <a:ext uri="{FF2B5EF4-FFF2-40B4-BE49-F238E27FC236}">
                <a16:creationId xmlns:a16="http://schemas.microsoft.com/office/drawing/2014/main" id="{129F4FEF-3F4E-4042-8E6D-C24E201FB31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Content Placeholder 4">
            <a:extLst>
              <a:ext uri="{FF2B5EF4-FFF2-40B4-BE49-F238E27FC236}">
                <a16:creationId xmlns:a16="http://schemas.microsoft.com/office/drawing/2014/main" id="{EAABAE54-DB35-214C-BB35-FB23BB41DE44}"/>
              </a:ext>
            </a:extLst>
          </p:cNvPr>
          <p:cNvPicPr>
            <a:picLocks noGrp="1" noChangeAspect="1"/>
          </p:cNvPicPr>
          <p:nvPr>
            <p:ph idx="1"/>
          </p:nvPr>
        </p:nvPicPr>
        <p:blipFill rotWithShape="1">
          <a:blip r:embed="rId3"/>
          <a:srcRect l="16289" r="1423" b="3"/>
          <a:stretch/>
        </p:blipFill>
        <p:spPr>
          <a:xfrm>
            <a:off x="20" y="10"/>
            <a:ext cx="6105116" cy="4191736"/>
          </a:xfrm>
          <a:custGeom>
            <a:avLst/>
            <a:gdLst/>
            <a:ahLst/>
            <a:cxnLst/>
            <a:rect l="l" t="t" r="r" b="b"/>
            <a:pathLst>
              <a:path w="6105136" h="4191746">
                <a:moveTo>
                  <a:pt x="0" y="0"/>
                </a:moveTo>
                <a:lnTo>
                  <a:pt x="5607799" y="0"/>
                </a:lnTo>
                <a:lnTo>
                  <a:pt x="5571513" y="27327"/>
                </a:lnTo>
                <a:cubicBezTo>
                  <a:pt x="5516855" y="89886"/>
                  <a:pt x="5497833" y="180727"/>
                  <a:pt x="5456712" y="261788"/>
                </a:cubicBezTo>
                <a:cubicBezTo>
                  <a:pt x="5516289" y="304550"/>
                  <a:pt x="5587520" y="313948"/>
                  <a:pt x="5651844" y="341674"/>
                </a:cubicBezTo>
                <a:cubicBezTo>
                  <a:pt x="5718760" y="370809"/>
                  <a:pt x="5718760" y="392425"/>
                  <a:pt x="5663501" y="477009"/>
                </a:cubicBezTo>
                <a:cubicBezTo>
                  <a:pt x="5807259" y="495339"/>
                  <a:pt x="5807259" y="495339"/>
                  <a:pt x="5762794" y="628324"/>
                </a:cubicBezTo>
                <a:cubicBezTo>
                  <a:pt x="5883243" y="640542"/>
                  <a:pt x="5962676" y="703511"/>
                  <a:pt x="5981237" y="841197"/>
                </a:cubicBezTo>
                <a:cubicBezTo>
                  <a:pt x="5990305" y="907926"/>
                  <a:pt x="6044700" y="939409"/>
                  <a:pt x="6105136" y="984052"/>
                </a:cubicBezTo>
                <a:cubicBezTo>
                  <a:pt x="6030022" y="1027286"/>
                  <a:pt x="5979081" y="1117509"/>
                  <a:pt x="5891443" y="1022115"/>
                </a:cubicBezTo>
                <a:cubicBezTo>
                  <a:pt x="5859498" y="987342"/>
                  <a:pt x="5862517" y="1031513"/>
                  <a:pt x="5858202" y="1044202"/>
                </a:cubicBezTo>
                <a:cubicBezTo>
                  <a:pt x="5847842" y="1075215"/>
                  <a:pt x="5869424" y="1095893"/>
                  <a:pt x="5883673" y="1119387"/>
                </a:cubicBezTo>
                <a:cubicBezTo>
                  <a:pt x="5897486" y="1142885"/>
                  <a:pt x="5913893" y="1167789"/>
                  <a:pt x="5917778" y="1194108"/>
                </a:cubicBezTo>
                <a:cubicBezTo>
                  <a:pt x="5920365" y="1212434"/>
                  <a:pt x="5907848" y="1239216"/>
                  <a:pt x="5894034" y="1252846"/>
                </a:cubicBezTo>
                <a:cubicBezTo>
                  <a:pt x="5821506" y="1324743"/>
                  <a:pt x="5864677" y="1486396"/>
                  <a:pt x="5727393" y="1507074"/>
                </a:cubicBezTo>
                <a:cubicBezTo>
                  <a:pt x="5665659" y="1516469"/>
                  <a:pt x="5635872" y="1575680"/>
                  <a:pt x="5590543" y="1608104"/>
                </a:cubicBezTo>
                <a:cubicBezTo>
                  <a:pt x="5432970" y="1721355"/>
                  <a:pt x="5327632" y="1867030"/>
                  <a:pt x="5278850" y="2067214"/>
                </a:cubicBezTo>
                <a:cubicBezTo>
                  <a:pt x="5265468" y="2122664"/>
                  <a:pt x="5214092" y="2167309"/>
                  <a:pt x="5180851" y="2216179"/>
                </a:cubicBezTo>
                <a:cubicBezTo>
                  <a:pt x="5196826" y="2251892"/>
                  <a:pt x="5284029" y="2174826"/>
                  <a:pt x="5253380" y="2268808"/>
                </a:cubicBezTo>
                <a:cubicBezTo>
                  <a:pt x="5230067" y="2339298"/>
                  <a:pt x="5170490" y="2383001"/>
                  <a:pt x="5114368" y="2424825"/>
                </a:cubicBezTo>
                <a:cubicBezTo>
                  <a:pt x="5050475" y="2472284"/>
                  <a:pt x="4979676" y="2510347"/>
                  <a:pt x="4950749" y="2598221"/>
                </a:cubicBezTo>
                <a:cubicBezTo>
                  <a:pt x="4944706" y="2617020"/>
                  <a:pt x="4925279" y="2636755"/>
                  <a:pt x="4908013" y="2644276"/>
                </a:cubicBezTo>
                <a:cubicBezTo>
                  <a:pt x="4007468" y="4190779"/>
                  <a:pt x="1790648" y="4201115"/>
                  <a:pt x="1535079" y="4190306"/>
                </a:cubicBezTo>
                <a:cubicBezTo>
                  <a:pt x="1225543" y="4176680"/>
                  <a:pt x="932844" y="4081285"/>
                  <a:pt x="645760" y="3962397"/>
                </a:cubicBezTo>
                <a:cubicBezTo>
                  <a:pt x="524448" y="3912117"/>
                  <a:pt x="411775" y="3840689"/>
                  <a:pt x="293915" y="3785239"/>
                </a:cubicBezTo>
                <a:cubicBezTo>
                  <a:pt x="212539" y="3746940"/>
                  <a:pt x="140444" y="3691254"/>
                  <a:pt x="68403" y="3637448"/>
                </a:cubicBezTo>
                <a:lnTo>
                  <a:pt x="0" y="3589272"/>
                </a:lnTo>
                <a:close/>
              </a:path>
            </a:pathLst>
          </a:custGeom>
        </p:spPr>
      </p:pic>
      <p:pic>
        <p:nvPicPr>
          <p:cNvPr id="20" name="Content Placeholder 4" descr="Graphical user interface&#10;&#10;Description automatically generated">
            <a:extLst>
              <a:ext uri="{FF2B5EF4-FFF2-40B4-BE49-F238E27FC236}">
                <a16:creationId xmlns:a16="http://schemas.microsoft.com/office/drawing/2014/main" id="{EE571782-FB6D-B64E-AE0C-72ED82297F8C}"/>
              </a:ext>
            </a:extLst>
          </p:cNvPr>
          <p:cNvPicPr>
            <a:picLocks noChangeAspect="1"/>
          </p:cNvPicPr>
          <p:nvPr/>
        </p:nvPicPr>
        <p:blipFill rotWithShape="1">
          <a:blip r:embed="rId4"/>
          <a:srcRect t="13868" r="-2" b="10666"/>
          <a:stretch/>
        </p:blipFill>
        <p:spPr>
          <a:xfrm>
            <a:off x="532559" y="4360754"/>
            <a:ext cx="5414116" cy="2553582"/>
          </a:xfrm>
          <a:custGeom>
            <a:avLst/>
            <a:gdLst/>
            <a:ahLst/>
            <a:cxnLst/>
            <a:rect l="l" t="t" r="r" b="b"/>
            <a:pathLst>
              <a:path w="5414116" h="2553582">
                <a:moveTo>
                  <a:pt x="158526" y="1316979"/>
                </a:moveTo>
                <a:lnTo>
                  <a:pt x="156754" y="1330318"/>
                </a:lnTo>
                <a:lnTo>
                  <a:pt x="150357" y="1343402"/>
                </a:lnTo>
                <a:cubicBezTo>
                  <a:pt x="148595" y="1346671"/>
                  <a:pt x="147784" y="1347597"/>
                  <a:pt x="148224" y="1345403"/>
                </a:cubicBezTo>
                <a:cubicBezTo>
                  <a:pt x="148536" y="1343890"/>
                  <a:pt x="150150" y="1339188"/>
                  <a:pt x="152759" y="1332109"/>
                </a:cubicBezTo>
                <a:close/>
                <a:moveTo>
                  <a:pt x="183999" y="1247985"/>
                </a:moveTo>
                <a:lnTo>
                  <a:pt x="185425" y="1249095"/>
                </a:lnTo>
                <a:lnTo>
                  <a:pt x="177909" y="1267545"/>
                </a:lnTo>
                <a:cubicBezTo>
                  <a:pt x="172543" y="1280910"/>
                  <a:pt x="167559" y="1293511"/>
                  <a:pt x="163267" y="1304542"/>
                </a:cubicBezTo>
                <a:lnTo>
                  <a:pt x="158526" y="1316979"/>
                </a:lnTo>
                <a:lnTo>
                  <a:pt x="160096" y="1305161"/>
                </a:lnTo>
                <a:cubicBezTo>
                  <a:pt x="166154" y="1273946"/>
                  <a:pt x="174799" y="1251295"/>
                  <a:pt x="183999" y="1247985"/>
                </a:cubicBezTo>
                <a:close/>
                <a:moveTo>
                  <a:pt x="2747400" y="406"/>
                </a:moveTo>
                <a:cubicBezTo>
                  <a:pt x="3035071" y="-4281"/>
                  <a:pt x="3341945" y="31161"/>
                  <a:pt x="3649095" y="133697"/>
                </a:cubicBezTo>
                <a:cubicBezTo>
                  <a:pt x="3849864" y="200721"/>
                  <a:pt x="4603144" y="576730"/>
                  <a:pt x="4698157" y="641897"/>
                </a:cubicBezTo>
                <a:cubicBezTo>
                  <a:pt x="4795794" y="709015"/>
                  <a:pt x="4865356" y="805949"/>
                  <a:pt x="4969229" y="864848"/>
                </a:cubicBezTo>
                <a:cubicBezTo>
                  <a:pt x="5024230" y="895855"/>
                  <a:pt x="5072076" y="940214"/>
                  <a:pt x="5031717" y="1024948"/>
                </a:cubicBezTo>
                <a:cubicBezTo>
                  <a:pt x="5020170" y="1048963"/>
                  <a:pt x="5029183" y="1072811"/>
                  <a:pt x="5057014" y="1071682"/>
                </a:cubicBezTo>
                <a:cubicBezTo>
                  <a:pt x="5109680" y="1069387"/>
                  <a:pt x="5118666" y="1110271"/>
                  <a:pt x="5135838" y="1143392"/>
                </a:cubicBezTo>
                <a:cubicBezTo>
                  <a:pt x="5166252" y="1202027"/>
                  <a:pt x="5193622" y="1263285"/>
                  <a:pt x="5266156" y="1289064"/>
                </a:cubicBezTo>
                <a:cubicBezTo>
                  <a:pt x="5238324" y="1323279"/>
                  <a:pt x="5215649" y="1311585"/>
                  <a:pt x="5195858" y="1298567"/>
                </a:cubicBezTo>
                <a:cubicBezTo>
                  <a:pt x="5143669" y="1263879"/>
                  <a:pt x="5093474" y="1226987"/>
                  <a:pt x="5041179" y="1192607"/>
                </a:cubicBezTo>
                <a:cubicBezTo>
                  <a:pt x="5007224" y="1170236"/>
                  <a:pt x="4975133" y="1142623"/>
                  <a:pt x="4918135" y="1145234"/>
                </a:cubicBezTo>
                <a:cubicBezTo>
                  <a:pt x="4935797" y="1231274"/>
                  <a:pt x="5007025" y="1262427"/>
                  <a:pt x="5060171" y="1300349"/>
                </a:cubicBezTo>
                <a:cubicBezTo>
                  <a:pt x="5126536" y="1347737"/>
                  <a:pt x="5152263" y="1413621"/>
                  <a:pt x="5184421" y="1487704"/>
                </a:cubicBezTo>
                <a:cubicBezTo>
                  <a:pt x="5122415" y="1489134"/>
                  <a:pt x="5103753" y="1435610"/>
                  <a:pt x="5058648" y="1427657"/>
                </a:cubicBezTo>
                <a:cubicBezTo>
                  <a:pt x="5053296" y="1435084"/>
                  <a:pt x="5045346" y="1445577"/>
                  <a:pt x="5045794" y="1446015"/>
                </a:cubicBezTo>
                <a:cubicBezTo>
                  <a:pt x="5106451" y="1496737"/>
                  <a:pt x="5117537" y="1568193"/>
                  <a:pt x="5101767" y="1647359"/>
                </a:cubicBezTo>
                <a:cubicBezTo>
                  <a:pt x="5093584" y="1688209"/>
                  <a:pt x="5115626" y="1706770"/>
                  <a:pt x="5135030" y="1731061"/>
                </a:cubicBezTo>
                <a:cubicBezTo>
                  <a:pt x="5203090" y="1816944"/>
                  <a:pt x="5278566" y="1897224"/>
                  <a:pt x="5321944" y="2003361"/>
                </a:cubicBezTo>
                <a:cubicBezTo>
                  <a:pt x="5239878" y="1971324"/>
                  <a:pt x="5191106" y="1897335"/>
                  <a:pt x="5107240" y="1850840"/>
                </a:cubicBezTo>
                <a:cubicBezTo>
                  <a:pt x="5146549" y="1965041"/>
                  <a:pt x="5224816" y="2036621"/>
                  <a:pt x="5290952" y="2116036"/>
                </a:cubicBezTo>
                <a:cubicBezTo>
                  <a:pt x="5321198" y="2152238"/>
                  <a:pt x="5345753" y="2195120"/>
                  <a:pt x="5388446" y="2220887"/>
                </a:cubicBezTo>
                <a:cubicBezTo>
                  <a:pt x="5403552" y="2230128"/>
                  <a:pt x="5428090" y="2247608"/>
                  <a:pt x="5403992" y="2273010"/>
                </a:cubicBezTo>
                <a:cubicBezTo>
                  <a:pt x="5383871" y="2294002"/>
                  <a:pt x="5363583" y="2281535"/>
                  <a:pt x="5345240" y="2269525"/>
                </a:cubicBezTo>
                <a:cubicBezTo>
                  <a:pt x="5301305" y="2240459"/>
                  <a:pt x="5249677" y="2227961"/>
                  <a:pt x="5181971" y="2212341"/>
                </a:cubicBezTo>
                <a:cubicBezTo>
                  <a:pt x="5210776" y="2304349"/>
                  <a:pt x="5323140" y="2305426"/>
                  <a:pt x="5342451" y="2399541"/>
                </a:cubicBezTo>
                <a:cubicBezTo>
                  <a:pt x="5276493" y="2399374"/>
                  <a:pt x="5240279" y="2358756"/>
                  <a:pt x="5193127" y="2341296"/>
                </a:cubicBezTo>
                <a:cubicBezTo>
                  <a:pt x="5150483" y="2325566"/>
                  <a:pt x="5134316" y="2337131"/>
                  <a:pt x="5128778" y="2384953"/>
                </a:cubicBezTo>
                <a:cubicBezTo>
                  <a:pt x="5120098" y="2459440"/>
                  <a:pt x="5082689" y="2490060"/>
                  <a:pt x="5024779" y="2455361"/>
                </a:cubicBezTo>
                <a:cubicBezTo>
                  <a:pt x="4971160" y="2423009"/>
                  <a:pt x="4955618" y="2448088"/>
                  <a:pt x="4957119" y="2492221"/>
                </a:cubicBezTo>
                <a:cubicBezTo>
                  <a:pt x="4957659" y="2508307"/>
                  <a:pt x="4955422" y="2522819"/>
                  <a:pt x="4951208" y="2536243"/>
                </a:cubicBezTo>
                <a:lnTo>
                  <a:pt x="4942986" y="2553582"/>
                </a:lnTo>
                <a:lnTo>
                  <a:pt x="0" y="2553582"/>
                </a:lnTo>
                <a:lnTo>
                  <a:pt x="10415" y="2540282"/>
                </a:lnTo>
                <a:cubicBezTo>
                  <a:pt x="21321" y="2529317"/>
                  <a:pt x="34083" y="2520126"/>
                  <a:pt x="50390" y="2514109"/>
                </a:cubicBezTo>
                <a:cubicBezTo>
                  <a:pt x="60150" y="2510393"/>
                  <a:pt x="69288" y="2504190"/>
                  <a:pt x="78593" y="2498362"/>
                </a:cubicBezTo>
                <a:cubicBezTo>
                  <a:pt x="79663" y="2490260"/>
                  <a:pt x="77016" y="2483287"/>
                  <a:pt x="68604" y="2478966"/>
                </a:cubicBezTo>
                <a:cubicBezTo>
                  <a:pt x="15119" y="2451323"/>
                  <a:pt x="33815" y="2412284"/>
                  <a:pt x="51592" y="2367344"/>
                </a:cubicBezTo>
                <a:cubicBezTo>
                  <a:pt x="73482" y="2311677"/>
                  <a:pt x="117178" y="2293901"/>
                  <a:pt x="167239" y="2281968"/>
                </a:cubicBezTo>
                <a:cubicBezTo>
                  <a:pt x="184333" y="2277976"/>
                  <a:pt x="204809" y="2283134"/>
                  <a:pt x="218700" y="2261009"/>
                </a:cubicBezTo>
                <a:cubicBezTo>
                  <a:pt x="202945" y="2233233"/>
                  <a:pt x="167661" y="2244301"/>
                  <a:pt x="144260" y="2232104"/>
                </a:cubicBezTo>
                <a:cubicBezTo>
                  <a:pt x="124982" y="2221882"/>
                  <a:pt x="89225" y="2216464"/>
                  <a:pt x="132450" y="2182200"/>
                </a:cubicBezTo>
                <a:cubicBezTo>
                  <a:pt x="145069" y="2172139"/>
                  <a:pt x="138401" y="2161211"/>
                  <a:pt x="128269" y="2157485"/>
                </a:cubicBezTo>
                <a:cubicBezTo>
                  <a:pt x="45771" y="2128357"/>
                  <a:pt x="114856" y="2054401"/>
                  <a:pt x="102768" y="2004430"/>
                </a:cubicBezTo>
                <a:cubicBezTo>
                  <a:pt x="99143" y="1990876"/>
                  <a:pt x="114661" y="1971808"/>
                  <a:pt x="128485" y="1969383"/>
                </a:cubicBezTo>
                <a:cubicBezTo>
                  <a:pt x="216478" y="1953355"/>
                  <a:pt x="255260" y="1875600"/>
                  <a:pt x="316632" y="1814867"/>
                </a:cubicBezTo>
                <a:cubicBezTo>
                  <a:pt x="286607" y="1778049"/>
                  <a:pt x="240843" y="1760915"/>
                  <a:pt x="204084" y="1732869"/>
                </a:cubicBezTo>
                <a:cubicBezTo>
                  <a:pt x="165873" y="1703815"/>
                  <a:pt x="170805" y="1689937"/>
                  <a:pt x="227085" y="1644378"/>
                </a:cubicBezTo>
                <a:cubicBezTo>
                  <a:pt x="135002" y="1609983"/>
                  <a:pt x="135002" y="1609983"/>
                  <a:pt x="194840" y="1531510"/>
                </a:cubicBezTo>
                <a:cubicBezTo>
                  <a:pt x="155738" y="1518118"/>
                  <a:pt x="147268" y="1431235"/>
                  <a:pt x="153201" y="1357062"/>
                </a:cubicBezTo>
                <a:lnTo>
                  <a:pt x="156754" y="1330318"/>
                </a:lnTo>
                <a:lnTo>
                  <a:pt x="158203" y="1327353"/>
                </a:lnTo>
                <a:cubicBezTo>
                  <a:pt x="164944" y="1313010"/>
                  <a:pt x="174305" y="1292418"/>
                  <a:pt x="183908" y="1271808"/>
                </a:cubicBezTo>
                <a:lnTo>
                  <a:pt x="192178" y="1254359"/>
                </a:lnTo>
                <a:lnTo>
                  <a:pt x="197963" y="1258870"/>
                </a:lnTo>
                <a:cubicBezTo>
                  <a:pt x="201319" y="1265759"/>
                  <a:pt x="204343" y="1269123"/>
                  <a:pt x="207082" y="1270177"/>
                </a:cubicBezTo>
                <a:cubicBezTo>
                  <a:pt x="215301" y="1273335"/>
                  <a:pt x="220953" y="1255680"/>
                  <a:pt x="225258" y="1249926"/>
                </a:cubicBezTo>
                <a:cubicBezTo>
                  <a:pt x="239225" y="1231830"/>
                  <a:pt x="229470" y="1215162"/>
                  <a:pt x="225383" y="1197822"/>
                </a:cubicBezTo>
                <a:cubicBezTo>
                  <a:pt x="223809" y="1191435"/>
                  <a:pt x="212069" y="1213060"/>
                  <a:pt x="198195" y="1241661"/>
                </a:cubicBezTo>
                <a:lnTo>
                  <a:pt x="192178" y="1254359"/>
                </a:lnTo>
                <a:lnTo>
                  <a:pt x="185425" y="1249095"/>
                </a:lnTo>
                <a:lnTo>
                  <a:pt x="194847" y="1225969"/>
                </a:lnTo>
                <a:cubicBezTo>
                  <a:pt x="218144" y="1169629"/>
                  <a:pt x="242658" y="1113997"/>
                  <a:pt x="248781" y="1110761"/>
                </a:cubicBezTo>
                <a:cubicBezTo>
                  <a:pt x="313786" y="1076283"/>
                  <a:pt x="321395" y="965784"/>
                  <a:pt x="418181" y="974220"/>
                </a:cubicBezTo>
                <a:cubicBezTo>
                  <a:pt x="461819" y="977818"/>
                  <a:pt x="495215" y="944914"/>
                  <a:pt x="532987" y="931088"/>
                </a:cubicBezTo>
                <a:cubicBezTo>
                  <a:pt x="664440" y="883526"/>
                  <a:pt x="768295" y="806734"/>
                  <a:pt x="846702" y="686183"/>
                </a:cubicBezTo>
                <a:cubicBezTo>
                  <a:pt x="868484" y="652881"/>
                  <a:pt x="913166" y="632329"/>
                  <a:pt x="946487" y="606427"/>
                </a:cubicBezTo>
                <a:cubicBezTo>
                  <a:pt x="943857" y="580742"/>
                  <a:pt x="867909" y="616319"/>
                  <a:pt x="909859" y="561037"/>
                </a:cubicBezTo>
                <a:cubicBezTo>
                  <a:pt x="941546" y="519374"/>
                  <a:pt x="991572" y="500749"/>
                  <a:pt x="1038549" y="483076"/>
                </a:cubicBezTo>
                <a:cubicBezTo>
                  <a:pt x="1092404" y="463016"/>
                  <a:pt x="1148626" y="449861"/>
                  <a:pt x="1187871" y="397948"/>
                </a:cubicBezTo>
                <a:cubicBezTo>
                  <a:pt x="1194206" y="389666"/>
                  <a:pt x="1884389" y="14461"/>
                  <a:pt x="2747400" y="406"/>
                </a:cubicBezTo>
                <a:close/>
              </a:path>
            </a:pathLst>
          </a:custGeom>
        </p:spPr>
      </p:pic>
      <p:sp>
        <p:nvSpPr>
          <p:cNvPr id="21" name="Content Placeholder 2">
            <a:extLst>
              <a:ext uri="{FF2B5EF4-FFF2-40B4-BE49-F238E27FC236}">
                <a16:creationId xmlns:a16="http://schemas.microsoft.com/office/drawing/2014/main" id="{A5D99125-D70F-DB45-8406-F6086EF6F0BC}"/>
              </a:ext>
            </a:extLst>
          </p:cNvPr>
          <p:cNvSpPr txBox="1">
            <a:spLocks/>
          </p:cNvSpPr>
          <p:nvPr/>
        </p:nvSpPr>
        <p:spPr>
          <a:xfrm>
            <a:off x="6083836" y="1"/>
            <a:ext cx="6105116" cy="6857990"/>
          </a:xfrm>
          <a:prstGeom prst="rect">
            <a:avLst/>
          </a:prstGeom>
        </p:spPr>
        <p:txBody>
          <a:bodyPr vert="horz" lIns="91440" tIns="45720" rIns="91440" bIns="4572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80000"/>
              </a:lnSpc>
              <a:spcAft>
                <a:spcPts val="600"/>
              </a:spcAft>
            </a:pPr>
            <a:r>
              <a:rPr lang="en-US" sz="2200" b="1" dirty="0">
                <a:solidFill>
                  <a:srgbClr val="18A7E0"/>
                </a:solidFill>
              </a:rPr>
              <a:t>We all have a responsibility to look out for one another and to raise a concern if we think somebody might be being exploited. </a:t>
            </a:r>
          </a:p>
          <a:p>
            <a:pPr>
              <a:lnSpc>
                <a:spcPct val="80000"/>
              </a:lnSpc>
              <a:spcAft>
                <a:spcPts val="600"/>
              </a:spcAft>
            </a:pPr>
            <a:endParaRPr lang="en-US" sz="2200" dirty="0">
              <a:solidFill>
                <a:srgbClr val="000000"/>
              </a:solidFill>
            </a:endParaRPr>
          </a:p>
          <a:p>
            <a:pPr>
              <a:lnSpc>
                <a:spcPct val="80000"/>
              </a:lnSpc>
              <a:spcAft>
                <a:spcPts val="600"/>
              </a:spcAft>
            </a:pPr>
            <a:r>
              <a:rPr lang="en-US" sz="2200" dirty="0">
                <a:solidFill>
                  <a:srgbClr val="000000"/>
                </a:solidFill>
              </a:rPr>
              <a:t>All </a:t>
            </a:r>
            <a:r>
              <a:rPr lang="en-US" sz="2200" b="1" dirty="0">
                <a:solidFill>
                  <a:srgbClr val="18A7E0"/>
                </a:solidFill>
              </a:rPr>
              <a:t>teachers and adults </a:t>
            </a:r>
            <a:r>
              <a:rPr lang="en-US" sz="2200" dirty="0">
                <a:solidFill>
                  <a:srgbClr val="000000"/>
                </a:solidFill>
              </a:rPr>
              <a:t>in a school will be taught what the signs of exploitation are and they </a:t>
            </a:r>
            <a:r>
              <a:rPr lang="en-US" sz="2200" b="1" dirty="0">
                <a:solidFill>
                  <a:srgbClr val="18A7E0"/>
                </a:solidFill>
              </a:rPr>
              <a:t>have a responsibility to look out for these signs</a:t>
            </a:r>
            <a:r>
              <a:rPr lang="en-US" sz="2200" dirty="0">
                <a:solidFill>
                  <a:srgbClr val="000000"/>
                </a:solidFill>
              </a:rPr>
              <a:t>. </a:t>
            </a:r>
          </a:p>
          <a:p>
            <a:pPr>
              <a:lnSpc>
                <a:spcPct val="80000"/>
              </a:lnSpc>
              <a:spcAft>
                <a:spcPts val="600"/>
              </a:spcAft>
            </a:pPr>
            <a:endParaRPr lang="en-US" sz="2200" dirty="0">
              <a:solidFill>
                <a:srgbClr val="000000"/>
              </a:solidFill>
            </a:endParaRPr>
          </a:p>
          <a:p>
            <a:pPr>
              <a:lnSpc>
                <a:spcPct val="80000"/>
              </a:lnSpc>
              <a:spcAft>
                <a:spcPts val="600"/>
              </a:spcAft>
            </a:pPr>
            <a:r>
              <a:rPr lang="en-US" sz="2200" b="1" dirty="0">
                <a:solidFill>
                  <a:srgbClr val="18A7E0"/>
                </a:solidFill>
              </a:rPr>
              <a:t>It is important that you know what they are too</a:t>
            </a:r>
            <a:r>
              <a:rPr lang="en-US" sz="2200" dirty="0">
                <a:solidFill>
                  <a:srgbClr val="000000"/>
                </a:solidFill>
              </a:rPr>
              <a:t>, because it might be you that first notices a change in </a:t>
            </a:r>
            <a:r>
              <a:rPr lang="en-US" sz="2200" dirty="0" err="1">
                <a:solidFill>
                  <a:srgbClr val="000000"/>
                </a:solidFill>
              </a:rPr>
              <a:t>behaviour</a:t>
            </a:r>
            <a:r>
              <a:rPr lang="en-US" sz="2200" dirty="0">
                <a:solidFill>
                  <a:srgbClr val="000000"/>
                </a:solidFill>
              </a:rPr>
              <a:t> from your friend or peer. </a:t>
            </a:r>
          </a:p>
          <a:p>
            <a:pPr>
              <a:lnSpc>
                <a:spcPct val="80000"/>
              </a:lnSpc>
              <a:spcAft>
                <a:spcPts val="600"/>
              </a:spcAft>
            </a:pPr>
            <a:endParaRPr lang="en-US" sz="2200" dirty="0">
              <a:solidFill>
                <a:srgbClr val="000000"/>
              </a:solidFill>
            </a:endParaRPr>
          </a:p>
          <a:p>
            <a:pPr>
              <a:lnSpc>
                <a:spcPct val="80000"/>
              </a:lnSpc>
              <a:spcAft>
                <a:spcPts val="600"/>
              </a:spcAft>
            </a:pPr>
            <a:r>
              <a:rPr lang="en-GB" sz="2200" dirty="0">
                <a:solidFill>
                  <a:srgbClr val="000000"/>
                </a:solidFill>
              </a:rPr>
              <a:t>It might sometimes feel a bit strange to report a concern about someone, especially if you do not know them. You might feel worried about it, you might not be sure if there is a problem or not and it can be difficult to know whether you should say something. You might also lack confidence in knowing who you could talk to.</a:t>
            </a:r>
            <a:endParaRPr lang="en-US" sz="2200" dirty="0">
              <a:solidFill>
                <a:srgbClr val="000000"/>
              </a:solidFill>
            </a:endParaRPr>
          </a:p>
        </p:txBody>
      </p:sp>
    </p:spTree>
    <p:extLst>
      <p:ext uri="{BB962C8B-B14F-4D97-AF65-F5344CB8AC3E}">
        <p14:creationId xmlns:p14="http://schemas.microsoft.com/office/powerpoint/2010/main" val="9783309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1">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1">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1">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0934B2B5-34D9-FB4E-A185-2FB36B59A188}"/>
              </a:ext>
            </a:extLst>
          </p:cNvPr>
          <p:cNvPicPr>
            <a:picLocks noChangeAspect="1"/>
          </p:cNvPicPr>
          <p:nvPr/>
        </p:nvPicPr>
        <p:blipFill>
          <a:blip r:embed="rId3"/>
          <a:srcRect l="4514" r="4514"/>
          <a:stretch/>
        </p:blipFill>
        <p:spPr>
          <a:xfrm>
            <a:off x="6083786" y="-168316"/>
            <a:ext cx="6261330" cy="3932313"/>
          </a:xfrm>
          <a:prstGeom prst="rect">
            <a:avLst/>
          </a:prstGeom>
          <a:effectLst>
            <a:softEdge rad="533400"/>
          </a:effectLst>
        </p:spPr>
      </p:pic>
      <p:pic>
        <p:nvPicPr>
          <p:cNvPr id="5" name="Picture 4">
            <a:extLst>
              <a:ext uri="{FF2B5EF4-FFF2-40B4-BE49-F238E27FC236}">
                <a16:creationId xmlns:a16="http://schemas.microsoft.com/office/drawing/2014/main" id="{0B000F4A-E487-A741-AF29-E335C3FADCF9}"/>
              </a:ext>
            </a:extLst>
          </p:cNvPr>
          <p:cNvPicPr>
            <a:picLocks noChangeAspect="1"/>
          </p:cNvPicPr>
          <p:nvPr/>
        </p:nvPicPr>
        <p:blipFill>
          <a:blip r:embed="rId4"/>
          <a:srcRect l="8160" r="8160"/>
          <a:stretch/>
        </p:blipFill>
        <p:spPr>
          <a:xfrm>
            <a:off x="5956389" y="2761488"/>
            <a:ext cx="6087008" cy="4096512"/>
          </a:xfrm>
          <a:prstGeom prst="rect">
            <a:avLst/>
          </a:prstGeom>
          <a:effectLst>
            <a:softEdge rad="533400"/>
          </a:effectLst>
        </p:spPr>
      </p:pic>
      <p:sp>
        <p:nvSpPr>
          <p:cNvPr id="2" name="Title 1">
            <a:extLst>
              <a:ext uri="{FF2B5EF4-FFF2-40B4-BE49-F238E27FC236}">
                <a16:creationId xmlns:a16="http://schemas.microsoft.com/office/drawing/2014/main" id="{9208EE20-BCA3-D143-8E75-87F3B61B8B28}"/>
              </a:ext>
            </a:extLst>
          </p:cNvPr>
          <p:cNvSpPr>
            <a:spLocks noGrp="1"/>
          </p:cNvSpPr>
          <p:nvPr>
            <p:ph type="title"/>
          </p:nvPr>
        </p:nvSpPr>
        <p:spPr>
          <a:xfrm>
            <a:off x="227483" y="263536"/>
            <a:ext cx="4087844" cy="1211579"/>
          </a:xfrm>
        </p:spPr>
        <p:txBody>
          <a:bodyPr vert="horz" lIns="91440" tIns="45720" rIns="91440" bIns="45720" rtlCol="0">
            <a:normAutofit/>
          </a:bodyPr>
          <a:lstStyle/>
          <a:p>
            <a:r>
              <a:rPr lang="en-US" sz="4000" b="1" dirty="0">
                <a:solidFill>
                  <a:srgbClr val="18A7E0"/>
                </a:solidFill>
                <a:latin typeface="+mn-lt"/>
              </a:rPr>
              <a:t>Activity Four</a:t>
            </a:r>
          </a:p>
        </p:txBody>
      </p:sp>
      <p:sp>
        <p:nvSpPr>
          <p:cNvPr id="3" name="Content Placeholder 2">
            <a:extLst>
              <a:ext uri="{FF2B5EF4-FFF2-40B4-BE49-F238E27FC236}">
                <a16:creationId xmlns:a16="http://schemas.microsoft.com/office/drawing/2014/main" id="{74256A76-5F77-2043-B20A-BB0E74524EB8}"/>
              </a:ext>
            </a:extLst>
          </p:cNvPr>
          <p:cNvSpPr>
            <a:spLocks noGrp="1"/>
          </p:cNvSpPr>
          <p:nvPr>
            <p:ph idx="1"/>
          </p:nvPr>
        </p:nvSpPr>
        <p:spPr>
          <a:xfrm>
            <a:off x="227483" y="1335024"/>
            <a:ext cx="5868517" cy="5259440"/>
          </a:xfrm>
        </p:spPr>
        <p:txBody>
          <a:bodyPr vert="horz" lIns="91440" tIns="45720" rIns="91440" bIns="45720" rtlCol="0" anchor="ctr">
            <a:normAutofit fontScale="70000" lnSpcReduction="20000"/>
          </a:bodyPr>
          <a:lstStyle/>
          <a:p>
            <a:r>
              <a:rPr lang="en-GB" dirty="0"/>
              <a:t>Look at the handout ‘</a:t>
            </a:r>
            <a:r>
              <a:rPr lang="en-GB" b="1" dirty="0">
                <a:solidFill>
                  <a:srgbClr val="18A7E0"/>
                </a:solidFill>
              </a:rPr>
              <a:t>Signs of Exploitation</a:t>
            </a:r>
            <a:r>
              <a:rPr lang="en-GB" dirty="0"/>
              <a:t>’. For each of the signs, decide whether you think that individually they would be a cause for concern. Identify this on the handout.</a:t>
            </a:r>
          </a:p>
          <a:p>
            <a:endParaRPr lang="en-GB" dirty="0"/>
          </a:p>
          <a:p>
            <a:r>
              <a:rPr lang="en-GB" dirty="0"/>
              <a:t>We will now read through four different scenarios. Decide in each case whether you should report a concern to a trusted adult. What are your reasons for this?</a:t>
            </a:r>
          </a:p>
          <a:p>
            <a:endParaRPr lang="en-GB" dirty="0"/>
          </a:p>
          <a:p>
            <a:r>
              <a:rPr lang="en-GB" dirty="0">
                <a:solidFill>
                  <a:srgbClr val="FF0000"/>
                </a:solidFill>
              </a:rPr>
              <a:t>R</a:t>
            </a:r>
            <a:r>
              <a:rPr lang="en-GB" dirty="0">
                <a:solidFill>
                  <a:srgbClr val="FF9300"/>
                </a:solidFill>
              </a:rPr>
              <a:t>A</a:t>
            </a:r>
            <a:r>
              <a:rPr lang="en-GB" dirty="0">
                <a:solidFill>
                  <a:srgbClr val="00B050"/>
                </a:solidFill>
              </a:rPr>
              <a:t>G</a:t>
            </a:r>
            <a:r>
              <a:rPr lang="en-GB" dirty="0"/>
              <a:t> each scenario on the sheet</a:t>
            </a:r>
          </a:p>
          <a:p>
            <a:pPr lvl="1"/>
            <a:r>
              <a:rPr lang="en-GB" dirty="0">
                <a:solidFill>
                  <a:srgbClr val="FF0000"/>
                </a:solidFill>
              </a:rPr>
              <a:t>Red </a:t>
            </a:r>
            <a:r>
              <a:rPr lang="en-GB" dirty="0"/>
              <a:t>– very concerning </a:t>
            </a:r>
          </a:p>
          <a:p>
            <a:pPr lvl="1"/>
            <a:r>
              <a:rPr lang="en-GB" dirty="0">
                <a:solidFill>
                  <a:srgbClr val="FF9300"/>
                </a:solidFill>
              </a:rPr>
              <a:t>Amber</a:t>
            </a:r>
            <a:r>
              <a:rPr lang="en-GB" dirty="0"/>
              <a:t> – somewhat concerning </a:t>
            </a:r>
          </a:p>
          <a:p>
            <a:pPr lvl="1"/>
            <a:r>
              <a:rPr lang="en-GB" dirty="0">
                <a:solidFill>
                  <a:srgbClr val="00B050"/>
                </a:solidFill>
              </a:rPr>
              <a:t>Green</a:t>
            </a:r>
            <a:r>
              <a:rPr lang="en-GB" dirty="0"/>
              <a:t> – not a concern</a:t>
            </a:r>
          </a:p>
          <a:p>
            <a:pPr lvl="1"/>
            <a:endParaRPr lang="en-GB" dirty="0"/>
          </a:p>
          <a:p>
            <a:r>
              <a:rPr lang="en-GB" dirty="0"/>
              <a:t>Now go back to the ‘</a:t>
            </a:r>
            <a:r>
              <a:rPr lang="en-GB" b="1" dirty="0">
                <a:solidFill>
                  <a:srgbClr val="18A7E0"/>
                </a:solidFill>
              </a:rPr>
              <a:t>Signs of Exploitation</a:t>
            </a:r>
            <a:r>
              <a:rPr lang="en-GB" b="1" dirty="0"/>
              <a:t>’ </a:t>
            </a:r>
            <a:r>
              <a:rPr lang="en-GB" dirty="0"/>
              <a:t>grid and review your answers, having thought about possible scenarios are there any signs that you think it would be better to report just in case? </a:t>
            </a:r>
          </a:p>
        </p:txBody>
      </p:sp>
      <p:pic>
        <p:nvPicPr>
          <p:cNvPr id="8" name="Picture 7" descr="A picture containing clock&#10;&#10;Description automatically generated">
            <a:extLst>
              <a:ext uri="{FF2B5EF4-FFF2-40B4-BE49-F238E27FC236}">
                <a16:creationId xmlns:a16="http://schemas.microsoft.com/office/drawing/2014/main" id="{4DDFCFD8-C983-F74E-A08E-B75872DF2B55}"/>
              </a:ext>
            </a:extLst>
          </p:cNvPr>
          <p:cNvPicPr>
            <a:picLocks noChangeAspect="1"/>
          </p:cNvPicPr>
          <p:nvPr/>
        </p:nvPicPr>
        <p:blipFill>
          <a:blip r:embed="rId5"/>
          <a:stretch>
            <a:fillRect/>
          </a:stretch>
        </p:blipFill>
        <p:spPr>
          <a:xfrm>
            <a:off x="9594674" y="6207539"/>
            <a:ext cx="2597326" cy="650461"/>
          </a:xfrm>
          <a:prstGeom prst="rect">
            <a:avLst/>
          </a:prstGeom>
          <a:solidFill>
            <a:schemeClr val="bg1">
              <a:alpha val="29000"/>
            </a:schemeClr>
          </a:solidFill>
        </p:spPr>
      </p:pic>
    </p:spTree>
    <p:extLst>
      <p:ext uri="{BB962C8B-B14F-4D97-AF65-F5344CB8AC3E}">
        <p14:creationId xmlns:p14="http://schemas.microsoft.com/office/powerpoint/2010/main" val="20529701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theme/theme1.xml><?xml version="1.0" encoding="utf-8"?>
<a:theme xmlns:a="http://schemas.openxmlformats.org/drawingml/2006/main" name="Office Theme">
  <a:themeElements>
    <a:clrScheme name="Blue II">
      <a:dk1>
        <a:sysClr val="windowText" lastClr="000000"/>
      </a:dk1>
      <a:lt1>
        <a:sysClr val="window" lastClr="FFFFFF"/>
      </a:lt1>
      <a:dk2>
        <a:srgbClr val="335B74"/>
      </a:dk2>
      <a:lt2>
        <a:srgbClr val="DFE3E5"/>
      </a:lt2>
      <a:accent1>
        <a:srgbClr val="1CADE4"/>
      </a:accent1>
      <a:accent2>
        <a:srgbClr val="2683C6"/>
      </a:accent2>
      <a:accent3>
        <a:srgbClr val="27CED7"/>
      </a:accent3>
      <a:accent4>
        <a:srgbClr val="42BA97"/>
      </a:accent4>
      <a:accent5>
        <a:srgbClr val="3E8853"/>
      </a:accent5>
      <a:accent6>
        <a:srgbClr val="62A39F"/>
      </a:accent6>
      <a:hlink>
        <a:srgbClr val="6EAC1C"/>
      </a:hlink>
      <a:folHlink>
        <a:srgbClr val="B26B0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554728cf-8791-4a22-a7fc-5752b25d01d9" xsi:nil="true"/>
    <lcf76f155ced4ddcb4097134ff3c332f xmlns="2e4494b3-bcec-4197-829d-ab897af2db08">
      <Terms xmlns="http://schemas.microsoft.com/office/infopath/2007/PartnerControls"/>
    </lcf76f155ced4ddcb4097134ff3c332f>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4FB2228685EC404C91A6EC3A3CF733C8" ma:contentTypeVersion="20" ma:contentTypeDescription="Create a new document." ma:contentTypeScope="" ma:versionID="87f803ee678d08d3dcec30a8f63d8d71">
  <xsd:schema xmlns:xsd="http://www.w3.org/2001/XMLSchema" xmlns:xs="http://www.w3.org/2001/XMLSchema" xmlns:p="http://schemas.microsoft.com/office/2006/metadata/properties" xmlns:ns2="554728cf-8791-4a22-a7fc-5752b25d01d9" xmlns:ns3="2e4494b3-bcec-4197-829d-ab897af2db08" targetNamespace="http://schemas.microsoft.com/office/2006/metadata/properties" ma:root="true" ma:fieldsID="c3feaaee0ae27766af79f79ff0231568" ns2:_="" ns3:_="">
    <xsd:import namespace="554728cf-8791-4a22-a7fc-5752b25d01d9"/>
    <xsd:import namespace="2e4494b3-bcec-4197-829d-ab897af2db08"/>
    <xsd:element name="properties">
      <xsd:complexType>
        <xsd:sequence>
          <xsd:element name="documentManagement">
            <xsd:complexType>
              <xsd:all>
                <xsd:element ref="ns2:SharedWithUsers" minOccurs="0"/>
                <xsd:element ref="ns2:SharedWithDetails" minOccurs="0"/>
                <xsd:element ref="ns2:LastSharedByUser" minOccurs="0"/>
                <xsd:element ref="ns2:LastSharedByTime" minOccurs="0"/>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OCR" minOccurs="0"/>
                <xsd:element ref="ns3:MediaServiceLocation" minOccurs="0"/>
                <xsd:element ref="ns3:MediaServiceAutoKeyPoints" minOccurs="0"/>
                <xsd:element ref="ns3:MediaServiceKeyPoints" minOccurs="0"/>
                <xsd:element ref="ns3:MediaLengthInSeconds" minOccurs="0"/>
                <xsd:element ref="ns3:lcf76f155ced4ddcb4097134ff3c332f" minOccurs="0"/>
                <xsd:element ref="ns2:TaxCatchAll" minOccurs="0"/>
                <xsd:element ref="ns3:MediaServiceObjectDetectorVersion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54728cf-8791-4a22-a7fc-5752b25d01d9"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LastSharedByUser" ma:index="10" nillable="true" ma:displayName="Last Shared By User" ma:description="" ma:internalName="LastSharedByUser" ma:readOnly="true">
      <xsd:simpleType>
        <xsd:restriction base="dms:Note">
          <xsd:maxLength value="255"/>
        </xsd:restriction>
      </xsd:simpleType>
    </xsd:element>
    <xsd:element name="LastSharedByTime" ma:index="11" nillable="true" ma:displayName="Last Shared By Time" ma:description="" ma:internalName="LastSharedByTime" ma:readOnly="true">
      <xsd:simpleType>
        <xsd:restriction base="dms:DateTime"/>
      </xsd:simpleType>
    </xsd:element>
    <xsd:element name="TaxCatchAll" ma:index="25" nillable="true" ma:displayName="Taxonomy Catch All Column" ma:hidden="true" ma:list="{a3e0ee6a-7e35-4d1e-960a-2a344279a8fe}" ma:internalName="TaxCatchAll" ma:showField="CatchAllData" ma:web="554728cf-8791-4a22-a7fc-5752b25d01d9">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2e4494b3-bcec-4197-829d-ab897af2db08" elementFormDefault="qualified">
    <xsd:import namespace="http://schemas.microsoft.com/office/2006/documentManagement/types"/>
    <xsd:import namespace="http://schemas.microsoft.com/office/infopath/2007/PartnerControls"/>
    <xsd:element name="MediaServiceMetadata" ma:index="12" nillable="true" ma:displayName="MediaServiceMetadata" ma:description="" ma:hidden="true" ma:internalName="MediaServiceMetadata" ma:readOnly="true">
      <xsd:simpleType>
        <xsd:restriction base="dms:Note"/>
      </xsd:simpleType>
    </xsd:element>
    <xsd:element name="MediaServiceFastMetadata" ma:index="13" nillable="true" ma:displayName="MediaServiceFastMetadata" ma:description="" ma:hidden="true" ma:internalName="MediaServiceFastMetadata" ma:readOnly="true">
      <xsd:simpleType>
        <xsd:restriction base="dms:Note"/>
      </xsd:simpleType>
    </xsd:element>
    <xsd:element name="MediaServiceDateTaken" ma:index="14" nillable="true" ma:displayName="MediaServiceDateTaken" ma:description="" ma:hidden="true" ma:internalName="MediaServiceDateTaken" ma:readOnly="true">
      <xsd:simpleType>
        <xsd:restriction base="dms:Text"/>
      </xsd:simpleType>
    </xsd:element>
    <xsd:element name="MediaServiceAutoTags" ma:index="15" nillable="true" ma:displayName="MediaServiceAutoTags" ma:description="" ma:internalName="MediaServiceAutoTags"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Location" ma:index="19" nillable="true" ma:displayName="Location" ma:internalName="MediaServiceLocation" ma:readOnly="true">
      <xsd:simpleType>
        <xsd:restriction base="dms:Text"/>
      </xsd:simpleType>
    </xsd:element>
    <xsd:element name="MediaServiceAutoKeyPoints" ma:index="20" nillable="true" ma:displayName="MediaServiceAutoKeyPoints" ma:hidden="true" ma:internalName="MediaServiceAutoKeyPoints" ma:readOnly="true">
      <xsd:simpleType>
        <xsd:restriction base="dms:Note"/>
      </xsd:simpleType>
    </xsd:element>
    <xsd:element name="MediaServiceKeyPoints" ma:index="21" nillable="true" ma:displayName="KeyPoints" ma:internalName="MediaServiceKeyPoints" ma:readOnly="true">
      <xsd:simpleType>
        <xsd:restriction base="dms:Note">
          <xsd:maxLength value="255"/>
        </xsd:restriction>
      </xsd:simpleType>
    </xsd:element>
    <xsd:element name="MediaLengthInSeconds" ma:index="22" nillable="true" ma:displayName="Length (seconds)" ma:internalName="MediaLengthInSeconds" ma:readOnly="true">
      <xsd:simpleType>
        <xsd:restriction base="dms:Unknown"/>
      </xsd:simpleType>
    </xsd:element>
    <xsd:element name="lcf76f155ced4ddcb4097134ff3c332f" ma:index="24" nillable="true" ma:taxonomy="true" ma:internalName="lcf76f155ced4ddcb4097134ff3c332f" ma:taxonomyFieldName="MediaServiceImageTags" ma:displayName="Image Tags" ma:readOnly="false" ma:fieldId="{5cf76f15-5ced-4ddc-b409-7134ff3c332f}" ma:taxonomyMulti="true" ma:sspId="df45d9fc-05f3-477a-a23f-e6737fa287c5"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6" nillable="true" ma:displayName="MediaServiceObjectDetectorVersions" ma:hidden="true" ma:indexed="true" ma:internalName="MediaServiceObjectDetectorVersions" ma:readOnly="true">
      <xsd:simpleType>
        <xsd:restriction base="dms:Text"/>
      </xsd:simpleType>
    </xsd:element>
    <xsd:element name="MediaServiceSearchProperties" ma:index="27"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0E82EC1-9C8C-45AD-B01D-D2E7107211DE}">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0B9343C1-122E-48A1-AAEF-EA8F915B4683}">
  <ds:schemaRefs>
    <ds:schemaRef ds:uri="http://schemas.microsoft.com/sharepoint/v3/contenttype/forms"/>
  </ds:schemaRefs>
</ds:datastoreItem>
</file>

<file path=customXml/itemProps3.xml><?xml version="1.0" encoding="utf-8"?>
<ds:datastoreItem xmlns:ds="http://schemas.openxmlformats.org/officeDocument/2006/customXml" ds:itemID="{358CADFA-9E29-4F8F-844A-9589F8035065}"/>
</file>

<file path=docProps/app.xml><?xml version="1.0" encoding="utf-8"?>
<Properties xmlns="http://schemas.openxmlformats.org/officeDocument/2006/extended-properties" xmlns:vt="http://schemas.openxmlformats.org/officeDocument/2006/docPropsVTypes">
  <TotalTime>439</TotalTime>
  <Words>1225</Words>
  <Application>Microsoft Office PowerPoint</Application>
  <PresentationFormat>Widescreen</PresentationFormat>
  <Paragraphs>95</Paragraphs>
  <Slides>10</Slides>
  <Notes>10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10</vt:i4>
      </vt:variant>
    </vt:vector>
  </HeadingPairs>
  <TitlesOfParts>
    <vt:vector size="15" baseType="lpstr">
      <vt:lpstr>Arial</vt:lpstr>
      <vt:lpstr>Calibri</vt:lpstr>
      <vt:lpstr>Calibri Light</vt:lpstr>
      <vt:lpstr>Times New Roman</vt:lpstr>
      <vt:lpstr>Office Theme</vt:lpstr>
      <vt:lpstr>Exploitation Rob and Tyrone – Lesson Two</vt:lpstr>
      <vt:lpstr>Learning Aims</vt:lpstr>
      <vt:lpstr>Supporting You</vt:lpstr>
      <vt:lpstr>Activity One</vt:lpstr>
      <vt:lpstr>PowerPoint Presentation</vt:lpstr>
      <vt:lpstr>Activity Two</vt:lpstr>
      <vt:lpstr>Activity Three</vt:lpstr>
      <vt:lpstr>PowerPoint Presentation</vt:lpstr>
      <vt:lpstr>Activity Four</vt:lpstr>
      <vt:lpstr>Supporting You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Exploitation Rob and Tyrone – Lesson One</dc:title>
  <dc:creator>Elaine Halls</dc:creator>
  <cp:lastModifiedBy>Chloe Purcell</cp:lastModifiedBy>
  <cp:revision>10</cp:revision>
  <dcterms:created xsi:type="dcterms:W3CDTF">2020-11-01T09:18:23Z</dcterms:created>
  <dcterms:modified xsi:type="dcterms:W3CDTF">2020-11-12T08:48:52Z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0x0101004FB2228685EC404C91A6EC3A3CF733C8</vt:lpwstr>
  </property>
  <property fmtid="{D5CDD505-2E9C-101B-9397-08002B2CF9AE}" pid="3" name="MediaServiceImageTags">
    <vt:lpwstr/>
  </property>
</Properties>
</file>